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21"/>
  </p:notesMasterIdLst>
  <p:sldIdLst>
    <p:sldId id="484" r:id="rId2"/>
    <p:sldId id="336" r:id="rId3"/>
    <p:sldId id="305" r:id="rId4"/>
    <p:sldId id="348" r:id="rId5"/>
    <p:sldId id="349" r:id="rId6"/>
    <p:sldId id="350" r:id="rId7"/>
    <p:sldId id="351" r:id="rId8"/>
    <p:sldId id="306" r:id="rId9"/>
    <p:sldId id="337" r:id="rId10"/>
    <p:sldId id="338" r:id="rId11"/>
    <p:sldId id="352" r:id="rId12"/>
    <p:sldId id="353" r:id="rId13"/>
    <p:sldId id="354" r:id="rId14"/>
    <p:sldId id="355" r:id="rId15"/>
    <p:sldId id="307" r:id="rId16"/>
    <p:sldId id="308" r:id="rId17"/>
    <p:sldId id="309" r:id="rId18"/>
    <p:sldId id="310" r:id="rId19"/>
    <p:sldId id="311" r:id="rId20"/>
    <p:sldId id="312" r:id="rId21"/>
    <p:sldId id="313" r:id="rId22"/>
    <p:sldId id="314" r:id="rId23"/>
    <p:sldId id="315" r:id="rId24"/>
    <p:sldId id="356" r:id="rId25"/>
    <p:sldId id="357" r:id="rId26"/>
    <p:sldId id="358" r:id="rId27"/>
    <p:sldId id="359" r:id="rId28"/>
    <p:sldId id="360" r:id="rId29"/>
    <p:sldId id="361" r:id="rId30"/>
    <p:sldId id="316" r:id="rId31"/>
    <p:sldId id="363" r:id="rId32"/>
    <p:sldId id="364" r:id="rId33"/>
    <p:sldId id="365" r:id="rId34"/>
    <p:sldId id="366" r:id="rId35"/>
    <p:sldId id="367" r:id="rId36"/>
    <p:sldId id="368" r:id="rId37"/>
    <p:sldId id="370" r:id="rId38"/>
    <p:sldId id="380" r:id="rId39"/>
    <p:sldId id="381" r:id="rId40"/>
    <p:sldId id="382" r:id="rId41"/>
    <p:sldId id="383" r:id="rId42"/>
    <p:sldId id="396" r:id="rId43"/>
    <p:sldId id="317" r:id="rId44"/>
    <p:sldId id="318" r:id="rId45"/>
    <p:sldId id="319" r:id="rId46"/>
    <p:sldId id="320" r:id="rId47"/>
    <p:sldId id="443" r:id="rId48"/>
    <p:sldId id="487" r:id="rId49"/>
    <p:sldId id="444" r:id="rId50"/>
    <p:sldId id="486" r:id="rId51"/>
    <p:sldId id="446" r:id="rId52"/>
    <p:sldId id="447" r:id="rId53"/>
    <p:sldId id="448" r:id="rId54"/>
    <p:sldId id="330" r:id="rId55"/>
    <p:sldId id="420" r:id="rId56"/>
    <p:sldId id="421" r:id="rId57"/>
    <p:sldId id="340" r:id="rId58"/>
    <p:sldId id="422" r:id="rId59"/>
    <p:sldId id="423" r:id="rId60"/>
    <p:sldId id="424" r:id="rId61"/>
    <p:sldId id="425" r:id="rId62"/>
    <p:sldId id="426" r:id="rId63"/>
    <p:sldId id="427" r:id="rId64"/>
    <p:sldId id="428" r:id="rId65"/>
    <p:sldId id="342" r:id="rId66"/>
    <p:sldId id="429" r:id="rId67"/>
    <p:sldId id="430" r:id="rId68"/>
    <p:sldId id="431" r:id="rId69"/>
    <p:sldId id="432" r:id="rId70"/>
    <p:sldId id="433" r:id="rId71"/>
    <p:sldId id="434" r:id="rId72"/>
    <p:sldId id="343" r:id="rId73"/>
    <p:sldId id="344" r:id="rId74"/>
    <p:sldId id="435" r:id="rId75"/>
    <p:sldId id="436" r:id="rId76"/>
    <p:sldId id="437" r:id="rId77"/>
    <p:sldId id="438" r:id="rId78"/>
    <p:sldId id="439" r:id="rId79"/>
    <p:sldId id="440" r:id="rId80"/>
    <p:sldId id="345" r:id="rId81"/>
    <p:sldId id="332" r:id="rId82"/>
    <p:sldId id="333" r:id="rId83"/>
    <p:sldId id="467" r:id="rId84"/>
    <p:sldId id="468" r:id="rId85"/>
    <p:sldId id="469" r:id="rId86"/>
    <p:sldId id="470" r:id="rId87"/>
    <p:sldId id="471" r:id="rId88"/>
    <p:sldId id="334" r:id="rId89"/>
    <p:sldId id="335" r:id="rId90"/>
    <p:sldId id="472" r:id="rId91"/>
    <p:sldId id="473" r:id="rId92"/>
    <p:sldId id="474" r:id="rId93"/>
    <p:sldId id="476" r:id="rId94"/>
    <p:sldId id="475" r:id="rId95"/>
    <p:sldId id="477" r:id="rId96"/>
    <p:sldId id="478" r:id="rId97"/>
    <p:sldId id="479" r:id="rId98"/>
    <p:sldId id="480" r:id="rId99"/>
    <p:sldId id="481" r:id="rId100"/>
    <p:sldId id="482" r:id="rId101"/>
    <p:sldId id="483" r:id="rId102"/>
    <p:sldId id="450" r:id="rId103"/>
    <p:sldId id="451" r:id="rId104"/>
    <p:sldId id="452" r:id="rId105"/>
    <p:sldId id="453"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280"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068"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0F722B-70BC-4307-B218-FB9BA65E604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41E091A7-C07A-493D-BD5A-1AF1B905A426}">
      <dgm:prSet phldrT="[Text]"/>
      <dgm:spPr>
        <a:solidFill>
          <a:schemeClr val="accent2"/>
        </a:solidFill>
      </dgm:spPr>
      <dgm:t>
        <a:bodyPr/>
        <a:lstStyle/>
        <a:p>
          <a:r>
            <a:rPr lang="en-US" dirty="0" smtClean="0"/>
            <a:t>Challenges</a:t>
          </a:r>
          <a:endParaRPr lang="en-US" dirty="0"/>
        </a:p>
      </dgm:t>
    </dgm:pt>
    <dgm:pt modelId="{42585824-9079-4B93-B594-E751843A413B}" type="parTrans" cxnId="{5645616B-2FA9-4C35-B4CB-D82DB5987978}">
      <dgm:prSet/>
      <dgm:spPr/>
      <dgm:t>
        <a:bodyPr/>
        <a:lstStyle/>
        <a:p>
          <a:endParaRPr lang="en-US"/>
        </a:p>
      </dgm:t>
    </dgm:pt>
    <dgm:pt modelId="{3C516B0D-5828-432E-8C7B-9BA06808D05A}" type="sibTrans" cxnId="{5645616B-2FA9-4C35-B4CB-D82DB5987978}">
      <dgm:prSet/>
      <dgm:spPr/>
      <dgm:t>
        <a:bodyPr/>
        <a:lstStyle/>
        <a:p>
          <a:endParaRPr lang="en-US"/>
        </a:p>
      </dgm:t>
    </dgm:pt>
    <dgm:pt modelId="{9BBA1A2F-BBA0-4DC4-B406-D13736D9A345}">
      <dgm:prSet phldrT="[Text]"/>
      <dgm:spPr>
        <a:solidFill>
          <a:srgbClr val="FF0000"/>
        </a:solidFill>
      </dgm:spPr>
      <dgm:t>
        <a:bodyPr/>
        <a:lstStyle/>
        <a:p>
          <a:r>
            <a:rPr lang="en-US" dirty="0" smtClean="0"/>
            <a:t>Security</a:t>
          </a:r>
          <a:endParaRPr lang="en-US" dirty="0"/>
        </a:p>
      </dgm:t>
    </dgm:pt>
    <dgm:pt modelId="{0C88710E-546F-4E10-8AF4-AB8D41DBA327}" type="parTrans" cxnId="{A7BAA93B-5C39-4CC4-923A-543C9099490C}">
      <dgm:prSet/>
      <dgm:spPr/>
      <dgm:t>
        <a:bodyPr/>
        <a:lstStyle/>
        <a:p>
          <a:endParaRPr lang="en-US"/>
        </a:p>
      </dgm:t>
    </dgm:pt>
    <dgm:pt modelId="{D22FF915-A92F-4202-9A47-31C6CCD63356}" type="sibTrans" cxnId="{A7BAA93B-5C39-4CC4-923A-543C9099490C}">
      <dgm:prSet/>
      <dgm:spPr/>
      <dgm:t>
        <a:bodyPr/>
        <a:lstStyle/>
        <a:p>
          <a:endParaRPr lang="en-US"/>
        </a:p>
      </dgm:t>
    </dgm:pt>
    <dgm:pt modelId="{A58B8C68-C521-4AB0-B7C8-7A68D5A74C58}">
      <dgm:prSet phldrT="[Text]" custT="1"/>
      <dgm:spPr>
        <a:solidFill>
          <a:srgbClr val="00B0F0"/>
        </a:solidFill>
      </dgm:spPr>
      <dgm:t>
        <a:bodyPr/>
        <a:lstStyle/>
        <a:p>
          <a:r>
            <a:rPr lang="en-US" sz="1600" dirty="0" smtClean="0"/>
            <a:t>Load Balancing</a:t>
          </a:r>
          <a:endParaRPr lang="en-US" sz="1600" dirty="0"/>
        </a:p>
      </dgm:t>
    </dgm:pt>
    <dgm:pt modelId="{2359B373-B4B0-40D0-B4F4-38DC47B6F84C}" type="parTrans" cxnId="{F4B9C43F-8A7D-49C8-85A7-678A62DC0821}">
      <dgm:prSet/>
      <dgm:spPr/>
      <dgm:t>
        <a:bodyPr/>
        <a:lstStyle/>
        <a:p>
          <a:endParaRPr lang="en-US"/>
        </a:p>
      </dgm:t>
    </dgm:pt>
    <dgm:pt modelId="{505F259F-E08A-46AB-90B3-14A94FEC3D78}" type="sibTrans" cxnId="{F4B9C43F-8A7D-49C8-85A7-678A62DC0821}">
      <dgm:prSet/>
      <dgm:spPr/>
      <dgm:t>
        <a:bodyPr/>
        <a:lstStyle/>
        <a:p>
          <a:endParaRPr lang="en-US"/>
        </a:p>
      </dgm:t>
    </dgm:pt>
    <dgm:pt modelId="{DEB816A6-1653-4E78-8AF2-BEC0648FC85C}">
      <dgm:prSet phldrT="[Text]" custT="1"/>
      <dgm:spPr>
        <a:solidFill>
          <a:srgbClr val="7030A0"/>
        </a:solidFill>
      </dgm:spPr>
      <dgm:t>
        <a:bodyPr/>
        <a:lstStyle/>
        <a:p>
          <a:r>
            <a:rPr lang="en-US" sz="1600" dirty="0" smtClean="0"/>
            <a:t>Resource Scheduling</a:t>
          </a:r>
          <a:endParaRPr lang="en-US" sz="1600" dirty="0"/>
        </a:p>
      </dgm:t>
    </dgm:pt>
    <dgm:pt modelId="{59A81D39-A6B0-49F3-9F83-DB479280E0A3}" type="parTrans" cxnId="{A8B57D9B-00B8-4BB9-9815-B4C7363FE58E}">
      <dgm:prSet/>
      <dgm:spPr/>
      <dgm:t>
        <a:bodyPr/>
        <a:lstStyle/>
        <a:p>
          <a:endParaRPr lang="en-US"/>
        </a:p>
      </dgm:t>
    </dgm:pt>
    <dgm:pt modelId="{FDCB34E6-74AA-40FC-A1DB-86CDBF268800}" type="sibTrans" cxnId="{A8B57D9B-00B8-4BB9-9815-B4C7363FE58E}">
      <dgm:prSet/>
      <dgm:spPr/>
      <dgm:t>
        <a:bodyPr/>
        <a:lstStyle/>
        <a:p>
          <a:endParaRPr lang="en-US"/>
        </a:p>
      </dgm:t>
    </dgm:pt>
    <dgm:pt modelId="{E0577177-364C-452E-A980-2620300CFFC5}">
      <dgm:prSet phldrT="[Text]" custT="1"/>
      <dgm:spPr>
        <a:solidFill>
          <a:schemeClr val="accent3"/>
        </a:solidFill>
      </dgm:spPr>
      <dgm:t>
        <a:bodyPr/>
        <a:lstStyle/>
        <a:p>
          <a:r>
            <a:rPr lang="en-US" sz="1600" dirty="0" smtClean="0"/>
            <a:t>Scaling</a:t>
          </a:r>
          <a:endParaRPr lang="en-US" sz="1600" dirty="0"/>
        </a:p>
      </dgm:t>
    </dgm:pt>
    <dgm:pt modelId="{AF57B755-BAF9-4030-AE51-8E8CC3D31940}" type="parTrans" cxnId="{89A45F4E-06B8-4147-8424-854A731A177A}">
      <dgm:prSet/>
      <dgm:spPr/>
      <dgm:t>
        <a:bodyPr/>
        <a:lstStyle/>
        <a:p>
          <a:endParaRPr lang="en-US"/>
        </a:p>
      </dgm:t>
    </dgm:pt>
    <dgm:pt modelId="{8CF21134-3467-4DEF-938C-11B6A4367334}" type="sibTrans" cxnId="{89A45F4E-06B8-4147-8424-854A731A177A}">
      <dgm:prSet/>
      <dgm:spPr/>
      <dgm:t>
        <a:bodyPr/>
        <a:lstStyle/>
        <a:p>
          <a:endParaRPr lang="en-US"/>
        </a:p>
      </dgm:t>
    </dgm:pt>
    <dgm:pt modelId="{D4CF31B6-3541-48DD-83F6-B806CDC72DCC}">
      <dgm:prSet phldrT="[Text]" custT="1"/>
      <dgm:spPr>
        <a:solidFill>
          <a:srgbClr val="FFC000"/>
        </a:solidFill>
      </dgm:spPr>
      <dgm:t>
        <a:bodyPr/>
        <a:lstStyle/>
        <a:p>
          <a:pPr algn="ctr"/>
          <a:r>
            <a:rPr lang="en-US" sz="1400" dirty="0" smtClean="0"/>
            <a:t>Energy Consumption</a:t>
          </a:r>
          <a:endParaRPr lang="en-US" sz="1400" dirty="0"/>
        </a:p>
      </dgm:t>
    </dgm:pt>
    <dgm:pt modelId="{A0D1BB9C-8613-437D-A612-CD9EBB25F277}" type="parTrans" cxnId="{480F77B4-B8CF-4E14-9378-9B63AB55E192}">
      <dgm:prSet/>
      <dgm:spPr/>
      <dgm:t>
        <a:bodyPr/>
        <a:lstStyle/>
        <a:p>
          <a:endParaRPr lang="en-US"/>
        </a:p>
      </dgm:t>
    </dgm:pt>
    <dgm:pt modelId="{B864CBDF-4E1B-4D46-83D4-0B8BC212C320}" type="sibTrans" cxnId="{480F77B4-B8CF-4E14-9378-9B63AB55E192}">
      <dgm:prSet/>
      <dgm:spPr/>
      <dgm:t>
        <a:bodyPr/>
        <a:lstStyle/>
        <a:p>
          <a:endParaRPr lang="en-US"/>
        </a:p>
      </dgm:t>
    </dgm:pt>
    <dgm:pt modelId="{D1AE939B-88D8-4FD1-BD76-54C946C6EE99}">
      <dgm:prSet phldrT="[Text]" custT="1"/>
      <dgm:spPr>
        <a:solidFill>
          <a:schemeClr val="accent6"/>
        </a:solidFill>
      </dgm:spPr>
      <dgm:t>
        <a:bodyPr/>
        <a:lstStyle/>
        <a:p>
          <a:r>
            <a:rPr lang="en-US" sz="1600" dirty="0" smtClean="0"/>
            <a:t>Carbon Emission</a:t>
          </a:r>
          <a:endParaRPr lang="en-US" sz="1600" dirty="0"/>
        </a:p>
      </dgm:t>
    </dgm:pt>
    <dgm:pt modelId="{1401BF97-B8C5-4457-AD5F-B1B5EFFE838C}" type="parTrans" cxnId="{D32EE764-C873-48D0-934F-5A80B39FC97A}">
      <dgm:prSet/>
      <dgm:spPr/>
      <dgm:t>
        <a:bodyPr/>
        <a:lstStyle/>
        <a:p>
          <a:endParaRPr lang="en-US"/>
        </a:p>
      </dgm:t>
    </dgm:pt>
    <dgm:pt modelId="{502F9B59-8A67-483A-9FAD-447F4BD89564}" type="sibTrans" cxnId="{D32EE764-C873-48D0-934F-5A80B39FC97A}">
      <dgm:prSet/>
      <dgm:spPr/>
      <dgm:t>
        <a:bodyPr/>
        <a:lstStyle/>
        <a:p>
          <a:endParaRPr lang="en-US"/>
        </a:p>
      </dgm:t>
    </dgm:pt>
    <dgm:pt modelId="{FAFC4DEB-BF91-49CE-97A5-EA22D7822A98}">
      <dgm:prSet phldrT="[Text]" custT="1"/>
      <dgm:spPr/>
      <dgm:t>
        <a:bodyPr/>
        <a:lstStyle/>
        <a:p>
          <a:r>
            <a:rPr lang="en-US" sz="1600" dirty="0" smtClean="0"/>
            <a:t>Data Lock-in</a:t>
          </a:r>
          <a:endParaRPr lang="en-US" sz="1600" dirty="0"/>
        </a:p>
      </dgm:t>
    </dgm:pt>
    <dgm:pt modelId="{68790A23-1917-43AC-B286-5922AB68EFD5}" type="parTrans" cxnId="{749E7C75-2C72-4FD1-A759-82F71161BD60}">
      <dgm:prSet/>
      <dgm:spPr/>
      <dgm:t>
        <a:bodyPr/>
        <a:lstStyle/>
        <a:p>
          <a:endParaRPr lang="en-US"/>
        </a:p>
      </dgm:t>
    </dgm:pt>
    <dgm:pt modelId="{1F5F5950-7B7C-45BE-A996-047770B37DD5}" type="sibTrans" cxnId="{749E7C75-2C72-4FD1-A759-82F71161BD60}">
      <dgm:prSet/>
      <dgm:spPr/>
      <dgm:t>
        <a:bodyPr/>
        <a:lstStyle/>
        <a:p>
          <a:endParaRPr lang="en-US"/>
        </a:p>
      </dgm:t>
    </dgm:pt>
    <dgm:pt modelId="{C3904DF4-F24C-4D02-AF69-0C162A423E13}">
      <dgm:prSet phldrT="[Text]" custT="1"/>
      <dgm:spPr>
        <a:solidFill>
          <a:srgbClr val="00B050"/>
        </a:solidFill>
      </dgm:spPr>
      <dgm:t>
        <a:bodyPr/>
        <a:lstStyle/>
        <a:p>
          <a:r>
            <a:rPr lang="en-US" sz="1200" dirty="0" smtClean="0"/>
            <a:t>Performance Monitoring</a:t>
          </a:r>
        </a:p>
        <a:p>
          <a:endParaRPr lang="en-US" sz="1200" dirty="0"/>
        </a:p>
      </dgm:t>
    </dgm:pt>
    <dgm:pt modelId="{0881B684-CE33-4121-B408-DA48D4AD69B3}" type="parTrans" cxnId="{4D58BC84-7D79-476B-9DF7-387F8F5778B7}">
      <dgm:prSet/>
      <dgm:spPr/>
      <dgm:t>
        <a:bodyPr/>
        <a:lstStyle/>
        <a:p>
          <a:endParaRPr lang="en-US"/>
        </a:p>
      </dgm:t>
    </dgm:pt>
    <dgm:pt modelId="{04A9224F-FDB4-46F5-B0A2-50CF0DE705B6}" type="sibTrans" cxnId="{4D58BC84-7D79-476B-9DF7-387F8F5778B7}">
      <dgm:prSet/>
      <dgm:spPr/>
      <dgm:t>
        <a:bodyPr/>
        <a:lstStyle/>
        <a:p>
          <a:endParaRPr lang="en-US"/>
        </a:p>
      </dgm:t>
    </dgm:pt>
    <dgm:pt modelId="{5DC73DE1-A615-4B6E-8C70-D6A5B7485965}" type="pres">
      <dgm:prSet presAssocID="{F80F722B-70BC-4307-B218-FB9BA65E6046}" presName="cycle" presStyleCnt="0">
        <dgm:presLayoutVars>
          <dgm:chMax val="1"/>
          <dgm:dir/>
          <dgm:animLvl val="ctr"/>
          <dgm:resizeHandles val="exact"/>
        </dgm:presLayoutVars>
      </dgm:prSet>
      <dgm:spPr/>
      <dgm:t>
        <a:bodyPr/>
        <a:lstStyle/>
        <a:p>
          <a:endParaRPr lang="en-US"/>
        </a:p>
      </dgm:t>
    </dgm:pt>
    <dgm:pt modelId="{4667C90B-1E79-48B7-907C-59014D0BFA88}" type="pres">
      <dgm:prSet presAssocID="{41E091A7-C07A-493D-BD5A-1AF1B905A426}" presName="centerShape" presStyleLbl="node0" presStyleIdx="0" presStyleCnt="1" custScaleX="129538"/>
      <dgm:spPr/>
      <dgm:t>
        <a:bodyPr/>
        <a:lstStyle/>
        <a:p>
          <a:endParaRPr lang="en-US"/>
        </a:p>
      </dgm:t>
    </dgm:pt>
    <dgm:pt modelId="{4F9CE96E-BD3A-46A2-B714-D5BDB0D2467C}" type="pres">
      <dgm:prSet presAssocID="{0C88710E-546F-4E10-8AF4-AB8D41DBA327}" presName="Name9" presStyleLbl="parChTrans1D2" presStyleIdx="0" presStyleCnt="8"/>
      <dgm:spPr/>
      <dgm:t>
        <a:bodyPr/>
        <a:lstStyle/>
        <a:p>
          <a:endParaRPr lang="en-US"/>
        </a:p>
      </dgm:t>
    </dgm:pt>
    <dgm:pt modelId="{6C3B103F-E4D7-449C-8EA8-65FF2154FE8A}" type="pres">
      <dgm:prSet presAssocID="{0C88710E-546F-4E10-8AF4-AB8D41DBA327}" presName="connTx" presStyleLbl="parChTrans1D2" presStyleIdx="0" presStyleCnt="8"/>
      <dgm:spPr/>
      <dgm:t>
        <a:bodyPr/>
        <a:lstStyle/>
        <a:p>
          <a:endParaRPr lang="en-US"/>
        </a:p>
      </dgm:t>
    </dgm:pt>
    <dgm:pt modelId="{16C5D8D9-D4A0-45BB-8677-CE6A2E9A4DB3}" type="pres">
      <dgm:prSet presAssocID="{9BBA1A2F-BBA0-4DC4-B406-D13736D9A345}" presName="node" presStyleLbl="node1" presStyleIdx="0" presStyleCnt="8">
        <dgm:presLayoutVars>
          <dgm:bulletEnabled val="1"/>
        </dgm:presLayoutVars>
      </dgm:prSet>
      <dgm:spPr/>
      <dgm:t>
        <a:bodyPr/>
        <a:lstStyle/>
        <a:p>
          <a:endParaRPr lang="en-US"/>
        </a:p>
      </dgm:t>
    </dgm:pt>
    <dgm:pt modelId="{E480D8B5-B66C-48F7-9280-9CD23ABC607D}" type="pres">
      <dgm:prSet presAssocID="{2359B373-B4B0-40D0-B4F4-38DC47B6F84C}" presName="Name9" presStyleLbl="parChTrans1D2" presStyleIdx="1" presStyleCnt="8"/>
      <dgm:spPr/>
      <dgm:t>
        <a:bodyPr/>
        <a:lstStyle/>
        <a:p>
          <a:endParaRPr lang="en-US"/>
        </a:p>
      </dgm:t>
    </dgm:pt>
    <dgm:pt modelId="{ED6E9959-5263-4CEE-B8FC-4A90EECB3E77}" type="pres">
      <dgm:prSet presAssocID="{2359B373-B4B0-40D0-B4F4-38DC47B6F84C}" presName="connTx" presStyleLbl="parChTrans1D2" presStyleIdx="1" presStyleCnt="8"/>
      <dgm:spPr/>
      <dgm:t>
        <a:bodyPr/>
        <a:lstStyle/>
        <a:p>
          <a:endParaRPr lang="en-US"/>
        </a:p>
      </dgm:t>
    </dgm:pt>
    <dgm:pt modelId="{102B8A86-191D-46A4-8DEA-621E1B29F395}" type="pres">
      <dgm:prSet presAssocID="{A58B8C68-C521-4AB0-B7C8-7A68D5A74C58}" presName="node" presStyleLbl="node1" presStyleIdx="1" presStyleCnt="8">
        <dgm:presLayoutVars>
          <dgm:bulletEnabled val="1"/>
        </dgm:presLayoutVars>
      </dgm:prSet>
      <dgm:spPr/>
      <dgm:t>
        <a:bodyPr/>
        <a:lstStyle/>
        <a:p>
          <a:endParaRPr lang="en-US"/>
        </a:p>
      </dgm:t>
    </dgm:pt>
    <dgm:pt modelId="{9955FC52-AAE9-4BCC-8AC5-68A34DD00A07}" type="pres">
      <dgm:prSet presAssocID="{59A81D39-A6B0-49F3-9F83-DB479280E0A3}" presName="Name9" presStyleLbl="parChTrans1D2" presStyleIdx="2" presStyleCnt="8"/>
      <dgm:spPr/>
      <dgm:t>
        <a:bodyPr/>
        <a:lstStyle/>
        <a:p>
          <a:endParaRPr lang="en-US"/>
        </a:p>
      </dgm:t>
    </dgm:pt>
    <dgm:pt modelId="{49DD08F5-CACA-43D6-9778-0ED585E75A47}" type="pres">
      <dgm:prSet presAssocID="{59A81D39-A6B0-49F3-9F83-DB479280E0A3}" presName="connTx" presStyleLbl="parChTrans1D2" presStyleIdx="2" presStyleCnt="8"/>
      <dgm:spPr/>
      <dgm:t>
        <a:bodyPr/>
        <a:lstStyle/>
        <a:p>
          <a:endParaRPr lang="en-US"/>
        </a:p>
      </dgm:t>
    </dgm:pt>
    <dgm:pt modelId="{31E6BBD1-F3C7-46CE-83E2-3755D4760F2F}" type="pres">
      <dgm:prSet presAssocID="{DEB816A6-1653-4E78-8AF2-BEC0648FC85C}" presName="node" presStyleLbl="node1" presStyleIdx="2" presStyleCnt="8" custScaleX="116671">
        <dgm:presLayoutVars>
          <dgm:bulletEnabled val="1"/>
        </dgm:presLayoutVars>
      </dgm:prSet>
      <dgm:spPr/>
      <dgm:t>
        <a:bodyPr/>
        <a:lstStyle/>
        <a:p>
          <a:endParaRPr lang="en-US"/>
        </a:p>
      </dgm:t>
    </dgm:pt>
    <dgm:pt modelId="{94FEC689-21A4-4560-91B0-FAC975F4BDFE}" type="pres">
      <dgm:prSet presAssocID="{AF57B755-BAF9-4030-AE51-8E8CC3D31940}" presName="Name9" presStyleLbl="parChTrans1D2" presStyleIdx="3" presStyleCnt="8"/>
      <dgm:spPr/>
      <dgm:t>
        <a:bodyPr/>
        <a:lstStyle/>
        <a:p>
          <a:endParaRPr lang="en-US"/>
        </a:p>
      </dgm:t>
    </dgm:pt>
    <dgm:pt modelId="{C8C2F0CA-2AB8-44D3-8315-0D25CFB44E1B}" type="pres">
      <dgm:prSet presAssocID="{AF57B755-BAF9-4030-AE51-8E8CC3D31940}" presName="connTx" presStyleLbl="parChTrans1D2" presStyleIdx="3" presStyleCnt="8"/>
      <dgm:spPr/>
      <dgm:t>
        <a:bodyPr/>
        <a:lstStyle/>
        <a:p>
          <a:endParaRPr lang="en-US"/>
        </a:p>
      </dgm:t>
    </dgm:pt>
    <dgm:pt modelId="{1599063C-7E3A-4B3D-94B9-8819320D9EF1}" type="pres">
      <dgm:prSet presAssocID="{E0577177-364C-452E-A980-2620300CFFC5}" presName="node" presStyleLbl="node1" presStyleIdx="3" presStyleCnt="8">
        <dgm:presLayoutVars>
          <dgm:bulletEnabled val="1"/>
        </dgm:presLayoutVars>
      </dgm:prSet>
      <dgm:spPr/>
      <dgm:t>
        <a:bodyPr/>
        <a:lstStyle/>
        <a:p>
          <a:endParaRPr lang="en-US"/>
        </a:p>
      </dgm:t>
    </dgm:pt>
    <dgm:pt modelId="{161DF145-AE12-440A-A18F-D5F00B5888DA}" type="pres">
      <dgm:prSet presAssocID="{A0D1BB9C-8613-437D-A612-CD9EBB25F277}" presName="Name9" presStyleLbl="parChTrans1D2" presStyleIdx="4" presStyleCnt="8"/>
      <dgm:spPr/>
      <dgm:t>
        <a:bodyPr/>
        <a:lstStyle/>
        <a:p>
          <a:endParaRPr lang="en-US"/>
        </a:p>
      </dgm:t>
    </dgm:pt>
    <dgm:pt modelId="{B63BE60C-EA03-4FD5-B618-109CF78C4BBD}" type="pres">
      <dgm:prSet presAssocID="{A0D1BB9C-8613-437D-A612-CD9EBB25F277}" presName="connTx" presStyleLbl="parChTrans1D2" presStyleIdx="4" presStyleCnt="8"/>
      <dgm:spPr/>
      <dgm:t>
        <a:bodyPr/>
        <a:lstStyle/>
        <a:p>
          <a:endParaRPr lang="en-US"/>
        </a:p>
      </dgm:t>
    </dgm:pt>
    <dgm:pt modelId="{194C114B-3958-4D33-A879-43C243A6A9C0}" type="pres">
      <dgm:prSet presAssocID="{D4CF31B6-3541-48DD-83F6-B806CDC72DCC}" presName="node" presStyleLbl="node1" presStyleIdx="4" presStyleCnt="8" custScaleX="125838">
        <dgm:presLayoutVars>
          <dgm:bulletEnabled val="1"/>
        </dgm:presLayoutVars>
      </dgm:prSet>
      <dgm:spPr/>
      <dgm:t>
        <a:bodyPr/>
        <a:lstStyle/>
        <a:p>
          <a:endParaRPr lang="en-US"/>
        </a:p>
      </dgm:t>
    </dgm:pt>
    <dgm:pt modelId="{749888A4-9C4F-481E-8406-6DDB53CAF019}" type="pres">
      <dgm:prSet presAssocID="{1401BF97-B8C5-4457-AD5F-B1B5EFFE838C}" presName="Name9" presStyleLbl="parChTrans1D2" presStyleIdx="5" presStyleCnt="8"/>
      <dgm:spPr/>
      <dgm:t>
        <a:bodyPr/>
        <a:lstStyle/>
        <a:p>
          <a:endParaRPr lang="en-US"/>
        </a:p>
      </dgm:t>
    </dgm:pt>
    <dgm:pt modelId="{0C5EC66E-5532-4C0C-A156-A8BA3496ABA1}" type="pres">
      <dgm:prSet presAssocID="{1401BF97-B8C5-4457-AD5F-B1B5EFFE838C}" presName="connTx" presStyleLbl="parChTrans1D2" presStyleIdx="5" presStyleCnt="8"/>
      <dgm:spPr/>
      <dgm:t>
        <a:bodyPr/>
        <a:lstStyle/>
        <a:p>
          <a:endParaRPr lang="en-US"/>
        </a:p>
      </dgm:t>
    </dgm:pt>
    <dgm:pt modelId="{ACF002C7-5907-4B9F-B25D-9101B7E62485}" type="pres">
      <dgm:prSet presAssocID="{D1AE939B-88D8-4FD1-BD76-54C946C6EE99}" presName="node" presStyleLbl="node1" presStyleIdx="5" presStyleCnt="8">
        <dgm:presLayoutVars>
          <dgm:bulletEnabled val="1"/>
        </dgm:presLayoutVars>
      </dgm:prSet>
      <dgm:spPr/>
      <dgm:t>
        <a:bodyPr/>
        <a:lstStyle/>
        <a:p>
          <a:endParaRPr lang="en-US"/>
        </a:p>
      </dgm:t>
    </dgm:pt>
    <dgm:pt modelId="{5E359E61-FCC9-4944-8E61-200D1D8A36D9}" type="pres">
      <dgm:prSet presAssocID="{68790A23-1917-43AC-B286-5922AB68EFD5}" presName="Name9" presStyleLbl="parChTrans1D2" presStyleIdx="6" presStyleCnt="8"/>
      <dgm:spPr/>
      <dgm:t>
        <a:bodyPr/>
        <a:lstStyle/>
        <a:p>
          <a:endParaRPr lang="en-US"/>
        </a:p>
      </dgm:t>
    </dgm:pt>
    <dgm:pt modelId="{5F88E5C1-CA33-4779-AA85-A286F3F73D3C}" type="pres">
      <dgm:prSet presAssocID="{68790A23-1917-43AC-B286-5922AB68EFD5}" presName="connTx" presStyleLbl="parChTrans1D2" presStyleIdx="6" presStyleCnt="8"/>
      <dgm:spPr/>
      <dgm:t>
        <a:bodyPr/>
        <a:lstStyle/>
        <a:p>
          <a:endParaRPr lang="en-US"/>
        </a:p>
      </dgm:t>
    </dgm:pt>
    <dgm:pt modelId="{AEF19957-1116-4859-8EAA-907A9B3F71C9}" type="pres">
      <dgm:prSet presAssocID="{FAFC4DEB-BF91-49CE-97A5-EA22D7822A98}" presName="node" presStyleLbl="node1" presStyleIdx="6" presStyleCnt="8">
        <dgm:presLayoutVars>
          <dgm:bulletEnabled val="1"/>
        </dgm:presLayoutVars>
      </dgm:prSet>
      <dgm:spPr/>
      <dgm:t>
        <a:bodyPr/>
        <a:lstStyle/>
        <a:p>
          <a:endParaRPr lang="en-US"/>
        </a:p>
      </dgm:t>
    </dgm:pt>
    <dgm:pt modelId="{02175C1F-FD17-426E-8C32-64B274EA7589}" type="pres">
      <dgm:prSet presAssocID="{0881B684-CE33-4121-B408-DA48D4AD69B3}" presName="Name9" presStyleLbl="parChTrans1D2" presStyleIdx="7" presStyleCnt="8"/>
      <dgm:spPr/>
      <dgm:t>
        <a:bodyPr/>
        <a:lstStyle/>
        <a:p>
          <a:endParaRPr lang="en-US"/>
        </a:p>
      </dgm:t>
    </dgm:pt>
    <dgm:pt modelId="{190DA408-607D-435D-B647-604DA31A52F1}" type="pres">
      <dgm:prSet presAssocID="{0881B684-CE33-4121-B408-DA48D4AD69B3}" presName="connTx" presStyleLbl="parChTrans1D2" presStyleIdx="7" presStyleCnt="8"/>
      <dgm:spPr/>
      <dgm:t>
        <a:bodyPr/>
        <a:lstStyle/>
        <a:p>
          <a:endParaRPr lang="en-US"/>
        </a:p>
      </dgm:t>
    </dgm:pt>
    <dgm:pt modelId="{90BB75C2-668A-4D0C-98E1-112526B3ABA4}" type="pres">
      <dgm:prSet presAssocID="{C3904DF4-F24C-4D02-AF69-0C162A423E13}" presName="node" presStyleLbl="node1" presStyleIdx="7" presStyleCnt="8">
        <dgm:presLayoutVars>
          <dgm:bulletEnabled val="1"/>
        </dgm:presLayoutVars>
      </dgm:prSet>
      <dgm:spPr/>
      <dgm:t>
        <a:bodyPr/>
        <a:lstStyle/>
        <a:p>
          <a:endParaRPr lang="en-US"/>
        </a:p>
      </dgm:t>
    </dgm:pt>
  </dgm:ptLst>
  <dgm:cxnLst>
    <dgm:cxn modelId="{B9810756-721D-4304-ACC0-975A14A1BBF2}" type="presOf" srcId="{2359B373-B4B0-40D0-B4F4-38DC47B6F84C}" destId="{ED6E9959-5263-4CEE-B8FC-4A90EECB3E77}" srcOrd="1" destOrd="0" presId="urn:microsoft.com/office/officeart/2005/8/layout/radial1"/>
    <dgm:cxn modelId="{480F77B4-B8CF-4E14-9378-9B63AB55E192}" srcId="{41E091A7-C07A-493D-BD5A-1AF1B905A426}" destId="{D4CF31B6-3541-48DD-83F6-B806CDC72DCC}" srcOrd="4" destOrd="0" parTransId="{A0D1BB9C-8613-437D-A612-CD9EBB25F277}" sibTransId="{B864CBDF-4E1B-4D46-83D4-0B8BC212C320}"/>
    <dgm:cxn modelId="{4FF9A85C-B1BA-4862-9ABD-65D21ACA6C03}" type="presOf" srcId="{AF57B755-BAF9-4030-AE51-8E8CC3D31940}" destId="{C8C2F0CA-2AB8-44D3-8315-0D25CFB44E1B}" srcOrd="1" destOrd="0" presId="urn:microsoft.com/office/officeart/2005/8/layout/radial1"/>
    <dgm:cxn modelId="{267D31E0-4ECD-4AEB-824E-CFBDE2875512}" type="presOf" srcId="{2359B373-B4B0-40D0-B4F4-38DC47B6F84C}" destId="{E480D8B5-B66C-48F7-9280-9CD23ABC607D}" srcOrd="0" destOrd="0" presId="urn:microsoft.com/office/officeart/2005/8/layout/radial1"/>
    <dgm:cxn modelId="{749E7C75-2C72-4FD1-A759-82F71161BD60}" srcId="{41E091A7-C07A-493D-BD5A-1AF1B905A426}" destId="{FAFC4DEB-BF91-49CE-97A5-EA22D7822A98}" srcOrd="6" destOrd="0" parTransId="{68790A23-1917-43AC-B286-5922AB68EFD5}" sibTransId="{1F5F5950-7B7C-45BE-A996-047770B37DD5}"/>
    <dgm:cxn modelId="{4D58BC84-7D79-476B-9DF7-387F8F5778B7}" srcId="{41E091A7-C07A-493D-BD5A-1AF1B905A426}" destId="{C3904DF4-F24C-4D02-AF69-0C162A423E13}" srcOrd="7" destOrd="0" parTransId="{0881B684-CE33-4121-B408-DA48D4AD69B3}" sibTransId="{04A9224F-FDB4-46F5-B0A2-50CF0DE705B6}"/>
    <dgm:cxn modelId="{7049D0C8-C0EA-4FA5-97E8-17885F4CF801}" type="presOf" srcId="{E0577177-364C-452E-A980-2620300CFFC5}" destId="{1599063C-7E3A-4B3D-94B9-8819320D9EF1}" srcOrd="0" destOrd="0" presId="urn:microsoft.com/office/officeart/2005/8/layout/radial1"/>
    <dgm:cxn modelId="{3458AC48-ED61-4CF8-B926-E45F9B7B790A}" type="presOf" srcId="{59A81D39-A6B0-49F3-9F83-DB479280E0A3}" destId="{49DD08F5-CACA-43D6-9778-0ED585E75A47}" srcOrd="1" destOrd="0" presId="urn:microsoft.com/office/officeart/2005/8/layout/radial1"/>
    <dgm:cxn modelId="{1D5E6760-4D55-44D6-A958-A980A7348185}" type="presOf" srcId="{F80F722B-70BC-4307-B218-FB9BA65E6046}" destId="{5DC73DE1-A615-4B6E-8C70-D6A5B7485965}" srcOrd="0" destOrd="0" presId="urn:microsoft.com/office/officeart/2005/8/layout/radial1"/>
    <dgm:cxn modelId="{5645616B-2FA9-4C35-B4CB-D82DB5987978}" srcId="{F80F722B-70BC-4307-B218-FB9BA65E6046}" destId="{41E091A7-C07A-493D-BD5A-1AF1B905A426}" srcOrd="0" destOrd="0" parTransId="{42585824-9079-4B93-B594-E751843A413B}" sibTransId="{3C516B0D-5828-432E-8C7B-9BA06808D05A}"/>
    <dgm:cxn modelId="{AA454DD7-902E-440C-9752-C6C49E7068D7}" type="presOf" srcId="{68790A23-1917-43AC-B286-5922AB68EFD5}" destId="{5E359E61-FCC9-4944-8E61-200D1D8A36D9}" srcOrd="0" destOrd="0" presId="urn:microsoft.com/office/officeart/2005/8/layout/radial1"/>
    <dgm:cxn modelId="{A7BAA93B-5C39-4CC4-923A-543C9099490C}" srcId="{41E091A7-C07A-493D-BD5A-1AF1B905A426}" destId="{9BBA1A2F-BBA0-4DC4-B406-D13736D9A345}" srcOrd="0" destOrd="0" parTransId="{0C88710E-546F-4E10-8AF4-AB8D41DBA327}" sibTransId="{D22FF915-A92F-4202-9A47-31C6CCD63356}"/>
    <dgm:cxn modelId="{89A45F4E-06B8-4147-8424-854A731A177A}" srcId="{41E091A7-C07A-493D-BD5A-1AF1B905A426}" destId="{E0577177-364C-452E-A980-2620300CFFC5}" srcOrd="3" destOrd="0" parTransId="{AF57B755-BAF9-4030-AE51-8E8CC3D31940}" sibTransId="{8CF21134-3467-4DEF-938C-11B6A4367334}"/>
    <dgm:cxn modelId="{4D7756F6-4E6B-426D-93C0-278D6556DEC4}" type="presOf" srcId="{59A81D39-A6B0-49F3-9F83-DB479280E0A3}" destId="{9955FC52-AAE9-4BCC-8AC5-68A34DD00A07}" srcOrd="0" destOrd="0" presId="urn:microsoft.com/office/officeart/2005/8/layout/radial1"/>
    <dgm:cxn modelId="{B53F7979-4159-442D-8A19-B6874CD592D2}" type="presOf" srcId="{A58B8C68-C521-4AB0-B7C8-7A68D5A74C58}" destId="{102B8A86-191D-46A4-8DEA-621E1B29F395}" srcOrd="0" destOrd="0" presId="urn:microsoft.com/office/officeart/2005/8/layout/radial1"/>
    <dgm:cxn modelId="{9A0D595A-F420-4E91-8A3F-6C92E69FC7BB}" type="presOf" srcId="{0C88710E-546F-4E10-8AF4-AB8D41DBA327}" destId="{6C3B103F-E4D7-449C-8EA8-65FF2154FE8A}" srcOrd="1" destOrd="0" presId="urn:microsoft.com/office/officeart/2005/8/layout/radial1"/>
    <dgm:cxn modelId="{3CFDF378-AE5B-49ED-82B7-9511D825AFFD}" type="presOf" srcId="{0881B684-CE33-4121-B408-DA48D4AD69B3}" destId="{190DA408-607D-435D-B647-604DA31A52F1}" srcOrd="1" destOrd="0" presId="urn:microsoft.com/office/officeart/2005/8/layout/radial1"/>
    <dgm:cxn modelId="{09588AD1-4F1F-492A-8E20-803D3063110A}" type="presOf" srcId="{A0D1BB9C-8613-437D-A612-CD9EBB25F277}" destId="{B63BE60C-EA03-4FD5-B618-109CF78C4BBD}" srcOrd="1" destOrd="0" presId="urn:microsoft.com/office/officeart/2005/8/layout/radial1"/>
    <dgm:cxn modelId="{EEFAB472-5724-4DFD-80B6-FCCB5DF83F99}" type="presOf" srcId="{1401BF97-B8C5-4457-AD5F-B1B5EFFE838C}" destId="{0C5EC66E-5532-4C0C-A156-A8BA3496ABA1}" srcOrd="1" destOrd="0" presId="urn:microsoft.com/office/officeart/2005/8/layout/radial1"/>
    <dgm:cxn modelId="{D32EE764-C873-48D0-934F-5A80B39FC97A}" srcId="{41E091A7-C07A-493D-BD5A-1AF1B905A426}" destId="{D1AE939B-88D8-4FD1-BD76-54C946C6EE99}" srcOrd="5" destOrd="0" parTransId="{1401BF97-B8C5-4457-AD5F-B1B5EFFE838C}" sibTransId="{502F9B59-8A67-483A-9FAD-447F4BD89564}"/>
    <dgm:cxn modelId="{43D712CF-09E7-47BF-8060-787E30467CCA}" type="presOf" srcId="{A0D1BB9C-8613-437D-A612-CD9EBB25F277}" destId="{161DF145-AE12-440A-A18F-D5F00B5888DA}" srcOrd="0" destOrd="0" presId="urn:microsoft.com/office/officeart/2005/8/layout/radial1"/>
    <dgm:cxn modelId="{F96494AA-41B2-463A-B51F-42A2CCA98DD3}" type="presOf" srcId="{DEB816A6-1653-4E78-8AF2-BEC0648FC85C}" destId="{31E6BBD1-F3C7-46CE-83E2-3755D4760F2F}" srcOrd="0" destOrd="0" presId="urn:microsoft.com/office/officeart/2005/8/layout/radial1"/>
    <dgm:cxn modelId="{5EBC8FA7-404B-4889-BE79-892BEB452B59}" type="presOf" srcId="{68790A23-1917-43AC-B286-5922AB68EFD5}" destId="{5F88E5C1-CA33-4779-AA85-A286F3F73D3C}" srcOrd="1" destOrd="0" presId="urn:microsoft.com/office/officeart/2005/8/layout/radial1"/>
    <dgm:cxn modelId="{01D2B1C8-C25B-4A31-AA50-333ABDBA4C28}" type="presOf" srcId="{41E091A7-C07A-493D-BD5A-1AF1B905A426}" destId="{4667C90B-1E79-48B7-907C-59014D0BFA88}" srcOrd="0" destOrd="0" presId="urn:microsoft.com/office/officeart/2005/8/layout/radial1"/>
    <dgm:cxn modelId="{79CAEA2C-97CE-481B-A210-9EF9390B902B}" type="presOf" srcId="{C3904DF4-F24C-4D02-AF69-0C162A423E13}" destId="{90BB75C2-668A-4D0C-98E1-112526B3ABA4}" srcOrd="0" destOrd="0" presId="urn:microsoft.com/office/officeart/2005/8/layout/radial1"/>
    <dgm:cxn modelId="{F4B9C43F-8A7D-49C8-85A7-678A62DC0821}" srcId="{41E091A7-C07A-493D-BD5A-1AF1B905A426}" destId="{A58B8C68-C521-4AB0-B7C8-7A68D5A74C58}" srcOrd="1" destOrd="0" parTransId="{2359B373-B4B0-40D0-B4F4-38DC47B6F84C}" sibTransId="{505F259F-E08A-46AB-90B3-14A94FEC3D78}"/>
    <dgm:cxn modelId="{29564773-0AF6-48E4-94F2-38302111BB1A}" type="presOf" srcId="{0C88710E-546F-4E10-8AF4-AB8D41DBA327}" destId="{4F9CE96E-BD3A-46A2-B714-D5BDB0D2467C}" srcOrd="0" destOrd="0" presId="urn:microsoft.com/office/officeart/2005/8/layout/radial1"/>
    <dgm:cxn modelId="{1E54BFD8-DA8C-459F-B3D6-F207498E4A4E}" type="presOf" srcId="{FAFC4DEB-BF91-49CE-97A5-EA22D7822A98}" destId="{AEF19957-1116-4859-8EAA-907A9B3F71C9}" srcOrd="0" destOrd="0" presId="urn:microsoft.com/office/officeart/2005/8/layout/radial1"/>
    <dgm:cxn modelId="{A8B57D9B-00B8-4BB9-9815-B4C7363FE58E}" srcId="{41E091A7-C07A-493D-BD5A-1AF1B905A426}" destId="{DEB816A6-1653-4E78-8AF2-BEC0648FC85C}" srcOrd="2" destOrd="0" parTransId="{59A81D39-A6B0-49F3-9F83-DB479280E0A3}" sibTransId="{FDCB34E6-74AA-40FC-A1DB-86CDBF268800}"/>
    <dgm:cxn modelId="{592F856E-BCD2-493C-A7B2-55011366DF47}" type="presOf" srcId="{0881B684-CE33-4121-B408-DA48D4AD69B3}" destId="{02175C1F-FD17-426E-8C32-64B274EA7589}" srcOrd="0" destOrd="0" presId="urn:microsoft.com/office/officeart/2005/8/layout/radial1"/>
    <dgm:cxn modelId="{98E3B9D5-10E7-4AFD-A520-B16939DC2137}" type="presOf" srcId="{9BBA1A2F-BBA0-4DC4-B406-D13736D9A345}" destId="{16C5D8D9-D4A0-45BB-8677-CE6A2E9A4DB3}" srcOrd="0" destOrd="0" presId="urn:microsoft.com/office/officeart/2005/8/layout/radial1"/>
    <dgm:cxn modelId="{3EC0B4DB-3CC9-4B8E-9412-A3340121CCCE}" type="presOf" srcId="{AF57B755-BAF9-4030-AE51-8E8CC3D31940}" destId="{94FEC689-21A4-4560-91B0-FAC975F4BDFE}" srcOrd="0" destOrd="0" presId="urn:microsoft.com/office/officeart/2005/8/layout/radial1"/>
    <dgm:cxn modelId="{66514C0B-DCA3-461B-9BD6-0C5AE897E169}" type="presOf" srcId="{D4CF31B6-3541-48DD-83F6-B806CDC72DCC}" destId="{194C114B-3958-4D33-A879-43C243A6A9C0}" srcOrd="0" destOrd="0" presId="urn:microsoft.com/office/officeart/2005/8/layout/radial1"/>
    <dgm:cxn modelId="{23BF0132-0EC6-4D9C-AB4F-CF84E2465F9E}" type="presOf" srcId="{D1AE939B-88D8-4FD1-BD76-54C946C6EE99}" destId="{ACF002C7-5907-4B9F-B25D-9101B7E62485}" srcOrd="0" destOrd="0" presId="urn:microsoft.com/office/officeart/2005/8/layout/radial1"/>
    <dgm:cxn modelId="{D4F23CE5-A8A4-4D2D-9244-40D48F48E63A}" type="presOf" srcId="{1401BF97-B8C5-4457-AD5F-B1B5EFFE838C}" destId="{749888A4-9C4F-481E-8406-6DDB53CAF019}" srcOrd="0" destOrd="0" presId="urn:microsoft.com/office/officeart/2005/8/layout/radial1"/>
    <dgm:cxn modelId="{3EF01C6B-307D-4663-B402-3529CA049713}" type="presParOf" srcId="{5DC73DE1-A615-4B6E-8C70-D6A5B7485965}" destId="{4667C90B-1E79-48B7-907C-59014D0BFA88}" srcOrd="0" destOrd="0" presId="urn:microsoft.com/office/officeart/2005/8/layout/radial1"/>
    <dgm:cxn modelId="{A4283A89-7315-45CD-86A8-CF1AAC5153AB}" type="presParOf" srcId="{5DC73DE1-A615-4B6E-8C70-D6A5B7485965}" destId="{4F9CE96E-BD3A-46A2-B714-D5BDB0D2467C}" srcOrd="1" destOrd="0" presId="urn:microsoft.com/office/officeart/2005/8/layout/radial1"/>
    <dgm:cxn modelId="{9CD1A650-8C65-4F4A-A276-ECED90067788}" type="presParOf" srcId="{4F9CE96E-BD3A-46A2-B714-D5BDB0D2467C}" destId="{6C3B103F-E4D7-449C-8EA8-65FF2154FE8A}" srcOrd="0" destOrd="0" presId="urn:microsoft.com/office/officeart/2005/8/layout/radial1"/>
    <dgm:cxn modelId="{E8D6CD6A-4355-406B-811E-49D40CBC3A40}" type="presParOf" srcId="{5DC73DE1-A615-4B6E-8C70-D6A5B7485965}" destId="{16C5D8D9-D4A0-45BB-8677-CE6A2E9A4DB3}" srcOrd="2" destOrd="0" presId="urn:microsoft.com/office/officeart/2005/8/layout/radial1"/>
    <dgm:cxn modelId="{A51991F0-FA9F-4C3F-9746-9EA677D7523C}" type="presParOf" srcId="{5DC73DE1-A615-4B6E-8C70-D6A5B7485965}" destId="{E480D8B5-B66C-48F7-9280-9CD23ABC607D}" srcOrd="3" destOrd="0" presId="urn:microsoft.com/office/officeart/2005/8/layout/radial1"/>
    <dgm:cxn modelId="{42417F70-9AC1-4AFE-B6D0-B98AA1E23DAD}" type="presParOf" srcId="{E480D8B5-B66C-48F7-9280-9CD23ABC607D}" destId="{ED6E9959-5263-4CEE-B8FC-4A90EECB3E77}" srcOrd="0" destOrd="0" presId="urn:microsoft.com/office/officeart/2005/8/layout/radial1"/>
    <dgm:cxn modelId="{CE506E2E-6E70-4565-84D2-A1F93CF885BA}" type="presParOf" srcId="{5DC73DE1-A615-4B6E-8C70-D6A5B7485965}" destId="{102B8A86-191D-46A4-8DEA-621E1B29F395}" srcOrd="4" destOrd="0" presId="urn:microsoft.com/office/officeart/2005/8/layout/radial1"/>
    <dgm:cxn modelId="{73D9AFB4-2B13-4D92-A32C-8D8457BA7E03}" type="presParOf" srcId="{5DC73DE1-A615-4B6E-8C70-D6A5B7485965}" destId="{9955FC52-AAE9-4BCC-8AC5-68A34DD00A07}" srcOrd="5" destOrd="0" presId="urn:microsoft.com/office/officeart/2005/8/layout/radial1"/>
    <dgm:cxn modelId="{DA204752-BAFB-40D4-9AF6-E1DBF2592E39}" type="presParOf" srcId="{9955FC52-AAE9-4BCC-8AC5-68A34DD00A07}" destId="{49DD08F5-CACA-43D6-9778-0ED585E75A47}" srcOrd="0" destOrd="0" presId="urn:microsoft.com/office/officeart/2005/8/layout/radial1"/>
    <dgm:cxn modelId="{3C79A7FD-1D00-424C-B144-324D022A7E5A}" type="presParOf" srcId="{5DC73DE1-A615-4B6E-8C70-D6A5B7485965}" destId="{31E6BBD1-F3C7-46CE-83E2-3755D4760F2F}" srcOrd="6" destOrd="0" presId="urn:microsoft.com/office/officeart/2005/8/layout/radial1"/>
    <dgm:cxn modelId="{BA828D11-CA1C-4D54-887B-9CAE5A20DBCA}" type="presParOf" srcId="{5DC73DE1-A615-4B6E-8C70-D6A5B7485965}" destId="{94FEC689-21A4-4560-91B0-FAC975F4BDFE}" srcOrd="7" destOrd="0" presId="urn:microsoft.com/office/officeart/2005/8/layout/radial1"/>
    <dgm:cxn modelId="{04944304-06E9-435E-A57C-3029AC1FF112}" type="presParOf" srcId="{94FEC689-21A4-4560-91B0-FAC975F4BDFE}" destId="{C8C2F0CA-2AB8-44D3-8315-0D25CFB44E1B}" srcOrd="0" destOrd="0" presId="urn:microsoft.com/office/officeart/2005/8/layout/radial1"/>
    <dgm:cxn modelId="{10F98AF9-1D2F-476A-AEE3-F80F3CA137E2}" type="presParOf" srcId="{5DC73DE1-A615-4B6E-8C70-D6A5B7485965}" destId="{1599063C-7E3A-4B3D-94B9-8819320D9EF1}" srcOrd="8" destOrd="0" presId="urn:microsoft.com/office/officeart/2005/8/layout/radial1"/>
    <dgm:cxn modelId="{2F5D589C-3898-4648-9D03-E1E3308B8227}" type="presParOf" srcId="{5DC73DE1-A615-4B6E-8C70-D6A5B7485965}" destId="{161DF145-AE12-440A-A18F-D5F00B5888DA}" srcOrd="9" destOrd="0" presId="urn:microsoft.com/office/officeart/2005/8/layout/radial1"/>
    <dgm:cxn modelId="{42AFCC39-78A9-4A5A-AFD5-2EB6139CA732}" type="presParOf" srcId="{161DF145-AE12-440A-A18F-D5F00B5888DA}" destId="{B63BE60C-EA03-4FD5-B618-109CF78C4BBD}" srcOrd="0" destOrd="0" presId="urn:microsoft.com/office/officeart/2005/8/layout/radial1"/>
    <dgm:cxn modelId="{4322F7CD-24D2-4013-BFBE-BCF517832D8F}" type="presParOf" srcId="{5DC73DE1-A615-4B6E-8C70-D6A5B7485965}" destId="{194C114B-3958-4D33-A879-43C243A6A9C0}" srcOrd="10" destOrd="0" presId="urn:microsoft.com/office/officeart/2005/8/layout/radial1"/>
    <dgm:cxn modelId="{82CD610F-4A46-4158-9794-325C0CD09CBF}" type="presParOf" srcId="{5DC73DE1-A615-4B6E-8C70-D6A5B7485965}" destId="{749888A4-9C4F-481E-8406-6DDB53CAF019}" srcOrd="11" destOrd="0" presId="urn:microsoft.com/office/officeart/2005/8/layout/radial1"/>
    <dgm:cxn modelId="{D0372697-F0CB-4696-8531-D6B9F0EA6324}" type="presParOf" srcId="{749888A4-9C4F-481E-8406-6DDB53CAF019}" destId="{0C5EC66E-5532-4C0C-A156-A8BA3496ABA1}" srcOrd="0" destOrd="0" presId="urn:microsoft.com/office/officeart/2005/8/layout/radial1"/>
    <dgm:cxn modelId="{FC988EDE-5FF9-4E9B-9AB7-0A34B84A55AC}" type="presParOf" srcId="{5DC73DE1-A615-4B6E-8C70-D6A5B7485965}" destId="{ACF002C7-5907-4B9F-B25D-9101B7E62485}" srcOrd="12" destOrd="0" presId="urn:microsoft.com/office/officeart/2005/8/layout/radial1"/>
    <dgm:cxn modelId="{84D1ED37-4909-4C5A-9BC0-C045FBFE95A8}" type="presParOf" srcId="{5DC73DE1-A615-4B6E-8C70-D6A5B7485965}" destId="{5E359E61-FCC9-4944-8E61-200D1D8A36D9}" srcOrd="13" destOrd="0" presId="urn:microsoft.com/office/officeart/2005/8/layout/radial1"/>
    <dgm:cxn modelId="{E293992E-1619-4504-9A2A-41CDBFB82016}" type="presParOf" srcId="{5E359E61-FCC9-4944-8E61-200D1D8A36D9}" destId="{5F88E5C1-CA33-4779-AA85-A286F3F73D3C}" srcOrd="0" destOrd="0" presId="urn:microsoft.com/office/officeart/2005/8/layout/radial1"/>
    <dgm:cxn modelId="{941BED7F-D3F2-44BD-B34B-5ABC3806F86E}" type="presParOf" srcId="{5DC73DE1-A615-4B6E-8C70-D6A5B7485965}" destId="{AEF19957-1116-4859-8EAA-907A9B3F71C9}" srcOrd="14" destOrd="0" presId="urn:microsoft.com/office/officeart/2005/8/layout/radial1"/>
    <dgm:cxn modelId="{44D972C6-00CD-47FC-B4A5-0CD36E547C1C}" type="presParOf" srcId="{5DC73DE1-A615-4B6E-8C70-D6A5B7485965}" destId="{02175C1F-FD17-426E-8C32-64B274EA7589}" srcOrd="15" destOrd="0" presId="urn:microsoft.com/office/officeart/2005/8/layout/radial1"/>
    <dgm:cxn modelId="{ACAF3B05-E70A-4185-81A1-03407612AA25}" type="presParOf" srcId="{02175C1F-FD17-426E-8C32-64B274EA7589}" destId="{190DA408-607D-435D-B647-604DA31A52F1}" srcOrd="0" destOrd="0" presId="urn:microsoft.com/office/officeart/2005/8/layout/radial1"/>
    <dgm:cxn modelId="{4767616F-05E5-45C6-ABFB-A9153913C615}" type="presParOf" srcId="{5DC73DE1-A615-4B6E-8C70-D6A5B7485965}" destId="{90BB75C2-668A-4D0C-98E1-112526B3ABA4}"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72C8EE-A552-4F49-B753-875BDE1C77F8}" type="datetimeFigureOut">
              <a:rPr lang="en-US" smtClean="0"/>
              <a:pPr/>
              <a:t>7/19/2024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5608A3-E3B4-4E9F-A2B5-DC1B88088B39}" type="slidenum">
              <a:rPr lang="en-US" smtClean="0"/>
              <a:pPr/>
              <a:t>‹#›</a:t>
            </a:fld>
            <a:endParaRPr lang="en-US"/>
          </a:p>
        </p:txBody>
      </p:sp>
    </p:spTree>
    <p:extLst>
      <p:ext uri="{BB962C8B-B14F-4D97-AF65-F5344CB8AC3E}">
        <p14:creationId xmlns:p14="http://schemas.microsoft.com/office/powerpoint/2010/main" val="3238579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a:spcBef>
                <a:spcPct val="0"/>
              </a:spcBef>
            </a:pPr>
            <a:endParaRPr lang="en-US" altLang="en-US" smtClean="0"/>
          </a:p>
        </p:txBody>
      </p:sp>
    </p:spTree>
    <p:extLst>
      <p:ext uri="{BB962C8B-B14F-4D97-AF65-F5344CB8AC3E}">
        <p14:creationId xmlns:p14="http://schemas.microsoft.com/office/powerpoint/2010/main" val="3799520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42</a:t>
            </a:fld>
            <a:endParaRPr lang="en-US"/>
          </a:p>
        </p:txBody>
      </p:sp>
    </p:spTree>
    <p:extLst>
      <p:ext uri="{BB962C8B-B14F-4D97-AF65-F5344CB8AC3E}">
        <p14:creationId xmlns:p14="http://schemas.microsoft.com/office/powerpoint/2010/main" val="224294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60</a:t>
            </a:fld>
            <a:endParaRPr lang="en-US"/>
          </a:p>
        </p:txBody>
      </p:sp>
    </p:spTree>
    <p:extLst>
      <p:ext uri="{BB962C8B-B14F-4D97-AF65-F5344CB8AC3E}">
        <p14:creationId xmlns:p14="http://schemas.microsoft.com/office/powerpoint/2010/main" val="3519102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a:spcBef>
                <a:spcPct val="0"/>
              </a:spcBef>
            </a:pPr>
            <a:endParaRPr lang="en-US" altLang="en-US" smtClean="0"/>
          </a:p>
        </p:txBody>
      </p:sp>
    </p:spTree>
    <p:extLst>
      <p:ext uri="{BB962C8B-B14F-4D97-AF65-F5344CB8AC3E}">
        <p14:creationId xmlns:p14="http://schemas.microsoft.com/office/powerpoint/2010/main" val="13243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a:spcBef>
                <a:spcPct val="0"/>
              </a:spcBef>
            </a:pPr>
            <a:endParaRPr lang="en-US" altLang="en-US" smtClean="0"/>
          </a:p>
        </p:txBody>
      </p:sp>
    </p:spTree>
    <p:extLst>
      <p:ext uri="{BB962C8B-B14F-4D97-AF65-F5344CB8AC3E}">
        <p14:creationId xmlns:p14="http://schemas.microsoft.com/office/powerpoint/2010/main" val="186013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a:spcBef>
                <a:spcPct val="0"/>
              </a:spcBef>
            </a:pPr>
            <a:endParaRPr lang="en-US" altLang="en-US" smtClean="0"/>
          </a:p>
        </p:txBody>
      </p:sp>
    </p:spTree>
    <p:extLst>
      <p:ext uri="{BB962C8B-B14F-4D97-AF65-F5344CB8AC3E}">
        <p14:creationId xmlns:p14="http://schemas.microsoft.com/office/powerpoint/2010/main" val="285369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a:spcBef>
                <a:spcPct val="0"/>
              </a:spcBef>
            </a:pPr>
            <a:endParaRPr lang="en-US" altLang="en-US" smtClean="0"/>
          </a:p>
        </p:txBody>
      </p:sp>
    </p:spTree>
    <p:extLst>
      <p:ext uri="{BB962C8B-B14F-4D97-AF65-F5344CB8AC3E}">
        <p14:creationId xmlns:p14="http://schemas.microsoft.com/office/powerpoint/2010/main" val="311911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3"/>
          <p:cNvSpPr>
            <a:spLocks noGrp="1" noChangeArrowheads="1"/>
          </p:cNvSpPr>
          <p:nvPr>
            <p:ph type="sldNum" sz="quarter"/>
          </p:nvPr>
        </p:nvSpPr>
        <p:spPr>
          <a:noFill/>
          <a:extLst>
            <a:ext uri="{91240B29-F687-4F45-9708-019B960494DF}">
              <a14:hiddenLine xmlns:a14="http://schemas.microsoft.com/office/drawing/2010/main" w="9525">
                <a:solidFill>
                  <a:srgbClr val="000000"/>
                </a:solidFill>
                <a:round/>
                <a:headEnd/>
                <a:tailEnd/>
              </a14:hiddenLine>
            </a:ext>
          </a:extLst>
        </p:spPr>
        <p:txBody>
          <a:bodyPr/>
          <a:lstStyle>
            <a:lvl1pPr>
              <a:tabLst>
                <a:tab pos="614013" algn="l"/>
                <a:tab pos="1228025" algn="l"/>
                <a:tab pos="1842037" algn="l"/>
                <a:tab pos="2457474" algn="l"/>
              </a:tabLst>
              <a:defRPr sz="1100">
                <a:solidFill>
                  <a:srgbClr val="000000"/>
                </a:solidFill>
                <a:latin typeface="Times New Roman" pitchFamily="18" charset="0"/>
              </a:defRPr>
            </a:lvl1pPr>
            <a:lvl2pPr>
              <a:tabLst>
                <a:tab pos="614013" algn="l"/>
                <a:tab pos="1228025" algn="l"/>
                <a:tab pos="1842037" algn="l"/>
                <a:tab pos="2457474" algn="l"/>
              </a:tabLst>
              <a:defRPr sz="1100">
                <a:solidFill>
                  <a:srgbClr val="000000"/>
                </a:solidFill>
                <a:latin typeface="Times New Roman" pitchFamily="18" charset="0"/>
              </a:defRPr>
            </a:lvl2pPr>
            <a:lvl3pPr>
              <a:tabLst>
                <a:tab pos="614013" algn="l"/>
                <a:tab pos="1228025" algn="l"/>
                <a:tab pos="1842037" algn="l"/>
                <a:tab pos="2457474" algn="l"/>
              </a:tabLst>
              <a:defRPr sz="1100">
                <a:solidFill>
                  <a:srgbClr val="000000"/>
                </a:solidFill>
                <a:latin typeface="Times New Roman" pitchFamily="18" charset="0"/>
              </a:defRPr>
            </a:lvl3pPr>
            <a:lvl4pPr>
              <a:tabLst>
                <a:tab pos="614013" algn="l"/>
                <a:tab pos="1228025" algn="l"/>
                <a:tab pos="1842037" algn="l"/>
                <a:tab pos="2457474" algn="l"/>
              </a:tabLst>
              <a:defRPr sz="1100">
                <a:solidFill>
                  <a:srgbClr val="000000"/>
                </a:solidFill>
                <a:latin typeface="Times New Roman" pitchFamily="18" charset="0"/>
              </a:defRPr>
            </a:lvl4pPr>
            <a:lvl5pPr>
              <a:tabLst>
                <a:tab pos="614013" algn="l"/>
                <a:tab pos="1228025" algn="l"/>
                <a:tab pos="1842037" algn="l"/>
                <a:tab pos="2457474" algn="l"/>
              </a:tabLst>
              <a:defRPr sz="1100">
                <a:solidFill>
                  <a:srgbClr val="000000"/>
                </a:solidFill>
                <a:latin typeface="Times New Roman" pitchFamily="18" charset="0"/>
              </a:defRPr>
            </a:lvl5pPr>
            <a:lvl6pPr marL="2256602" indent="-205146" defTabSz="410291" eaLnBrk="0" fontAlgn="base" hangingPunct="0">
              <a:spcBef>
                <a:spcPct val="30000"/>
              </a:spcBef>
              <a:spcAft>
                <a:spcPct val="0"/>
              </a:spcAft>
              <a:buClr>
                <a:srgbClr val="000000"/>
              </a:buClr>
              <a:buSzPct val="100000"/>
              <a:buFont typeface="Times New Roman" pitchFamily="18" charset="0"/>
              <a:tabLst>
                <a:tab pos="614013" algn="l"/>
                <a:tab pos="1228025" algn="l"/>
                <a:tab pos="1842037" algn="l"/>
                <a:tab pos="2457474" algn="l"/>
              </a:tabLst>
              <a:defRPr sz="1100">
                <a:solidFill>
                  <a:srgbClr val="000000"/>
                </a:solidFill>
                <a:latin typeface="Times New Roman" pitchFamily="18" charset="0"/>
              </a:defRPr>
            </a:lvl6pPr>
            <a:lvl7pPr marL="2666893" indent="-205146" defTabSz="410291" eaLnBrk="0" fontAlgn="base" hangingPunct="0">
              <a:spcBef>
                <a:spcPct val="30000"/>
              </a:spcBef>
              <a:spcAft>
                <a:spcPct val="0"/>
              </a:spcAft>
              <a:buClr>
                <a:srgbClr val="000000"/>
              </a:buClr>
              <a:buSzPct val="100000"/>
              <a:buFont typeface="Times New Roman" pitchFamily="18" charset="0"/>
              <a:tabLst>
                <a:tab pos="614013" algn="l"/>
                <a:tab pos="1228025" algn="l"/>
                <a:tab pos="1842037" algn="l"/>
                <a:tab pos="2457474" algn="l"/>
              </a:tabLst>
              <a:defRPr sz="1100">
                <a:solidFill>
                  <a:srgbClr val="000000"/>
                </a:solidFill>
                <a:latin typeface="Times New Roman" pitchFamily="18" charset="0"/>
              </a:defRPr>
            </a:lvl7pPr>
            <a:lvl8pPr marL="3077185" indent="-205146" defTabSz="410291" eaLnBrk="0" fontAlgn="base" hangingPunct="0">
              <a:spcBef>
                <a:spcPct val="30000"/>
              </a:spcBef>
              <a:spcAft>
                <a:spcPct val="0"/>
              </a:spcAft>
              <a:buClr>
                <a:srgbClr val="000000"/>
              </a:buClr>
              <a:buSzPct val="100000"/>
              <a:buFont typeface="Times New Roman" pitchFamily="18" charset="0"/>
              <a:tabLst>
                <a:tab pos="614013" algn="l"/>
                <a:tab pos="1228025" algn="l"/>
                <a:tab pos="1842037" algn="l"/>
                <a:tab pos="2457474" algn="l"/>
              </a:tabLst>
              <a:defRPr sz="1100">
                <a:solidFill>
                  <a:srgbClr val="000000"/>
                </a:solidFill>
                <a:latin typeface="Times New Roman" pitchFamily="18" charset="0"/>
              </a:defRPr>
            </a:lvl8pPr>
            <a:lvl9pPr marL="3487476" indent="-205146" defTabSz="410291" eaLnBrk="0" fontAlgn="base" hangingPunct="0">
              <a:spcBef>
                <a:spcPct val="30000"/>
              </a:spcBef>
              <a:spcAft>
                <a:spcPct val="0"/>
              </a:spcAft>
              <a:buClr>
                <a:srgbClr val="000000"/>
              </a:buClr>
              <a:buSzPct val="100000"/>
              <a:buFont typeface="Times New Roman" pitchFamily="18" charset="0"/>
              <a:tabLst>
                <a:tab pos="614013" algn="l"/>
                <a:tab pos="1228025" algn="l"/>
                <a:tab pos="1842037" algn="l"/>
                <a:tab pos="2457474" algn="l"/>
              </a:tabLst>
              <a:defRPr sz="1100">
                <a:solidFill>
                  <a:srgbClr val="000000"/>
                </a:solidFill>
                <a:latin typeface="Times New Roman" pitchFamily="18" charset="0"/>
              </a:defRPr>
            </a:lvl9pPr>
          </a:lstStyle>
          <a:p>
            <a:fld id="{C97E2268-AF8A-4FED-9D51-D8DC5090F2B4}" type="slidenum">
              <a:rPr lang="en-US" altLang="en-US">
                <a:cs typeface="Arial" pitchFamily="34" charset="0"/>
              </a:rPr>
              <a:pPr/>
              <a:t>82</a:t>
            </a:fld>
            <a:endParaRPr lang="en-US" altLang="en-US">
              <a:cs typeface="Arial" pitchFamily="34" charset="0"/>
            </a:endParaRPr>
          </a:p>
        </p:txBody>
      </p:sp>
      <p:sp>
        <p:nvSpPr>
          <p:cNvPr id="169987" name="Slide Image Placeholder 1"/>
          <p:cNvSpPr>
            <a:spLocks noGrp="1" noRot="1" noChangeAspect="1" noTextEdit="1"/>
          </p:cNvSpPr>
          <p:nvPr>
            <p:ph type="sldImg"/>
          </p:nvPr>
        </p:nvSpPr>
        <p:spPr>
          <a:xfrm>
            <a:off x="947738" y="622300"/>
            <a:ext cx="4154487" cy="3117850"/>
          </a:xfrm>
        </p:spPr>
      </p:sp>
      <p:sp>
        <p:nvSpPr>
          <p:cNvPr id="169988" name="Notes Placeholder 2"/>
          <p:cNvSpPr>
            <a:spLocks noGrp="1"/>
          </p:cNvSpPr>
          <p:nvPr>
            <p:ph type="body" idx="1"/>
          </p:nvPr>
        </p:nvSpPr>
        <p:spPr>
          <a:xfrm>
            <a:off x="605118" y="3948545"/>
            <a:ext cx="4840941" cy="3742171"/>
          </a:xfrm>
          <a:noFill/>
          <a:extLst>
            <a:ext uri="{91240B29-F687-4F45-9708-019B960494DF}">
              <a14:hiddenLine xmlns:a14="http://schemas.microsoft.com/office/drawing/2010/main" w="9525">
                <a:solidFill>
                  <a:srgbClr val="000000"/>
                </a:solidFill>
                <a:miter lim="800000"/>
                <a:headEnd/>
                <a:tailEnd/>
              </a14:hiddenLine>
            </a:ext>
          </a:extLst>
        </p:spPr>
        <p:txBody>
          <a:bodyPr lIns="82047" tIns="41024" rIns="82047" bIns="41024">
            <a:normAutofit fontScale="70000" lnSpcReduction="20000"/>
          </a:bodyPr>
          <a:lstStyle/>
          <a:p>
            <a:r>
              <a:rPr lang="en-US" altLang="en-US" sz="1600" dirty="0"/>
              <a:t>http://www.ektron.com/Blogs/Fred-Bals/Pizza-as-a-Service---On-Prem,-IaaS,-PaaS-and-SaaS-Explained-through-Pie-%28not-Pi%29/</a:t>
            </a:r>
          </a:p>
          <a:p>
            <a:endParaRPr lang="es-MX" altLang="en-US" sz="1600" dirty="0"/>
          </a:p>
          <a:p>
            <a:r>
              <a:rPr lang="en-US" altLang="en-US" sz="1600" dirty="0"/>
              <a:t>Let us first look at the traditional </a:t>
            </a:r>
            <a:r>
              <a:rPr lang="en-US" altLang="en-US" sz="1600" b="1" dirty="0"/>
              <a:t>on-premises</a:t>
            </a:r>
            <a:r>
              <a:rPr lang="en-US" altLang="en-US" sz="1600" dirty="0"/>
              <a:t> world of content management systems. In the pizza world that translates into you doing everything yourself – everything from getting the ingredients together, to having the equipment needed to turn those ingredients into a cooked pizza, to supplying the dining table and beverages for your complete pizza dinner. If you’re into creating your own home-grown CMS, I suppose you could stretch the analogy to say that you’ve gone to the extreme of growing your own tomatoes, milking your own cows and kneading your own dough.</a:t>
            </a:r>
          </a:p>
          <a:p>
            <a:r>
              <a:rPr lang="en-US" altLang="en-US" sz="1600" dirty="0"/>
              <a:t>Think of “Take and Bake” or “Go Get that Frozen Pizza” as an analogy for </a:t>
            </a:r>
            <a:r>
              <a:rPr lang="en-US" altLang="en-US" sz="1600" b="1" dirty="0"/>
              <a:t>Infrastructure as a Service</a:t>
            </a:r>
            <a:r>
              <a:rPr lang="en-US" altLang="en-US" sz="1600" dirty="0"/>
              <a:t>. All you need worry about is the stuff needed to warm and serve that pizza. In the CMS world, </a:t>
            </a:r>
            <a:r>
              <a:rPr lang="en-US" altLang="en-US" sz="1600" dirty="0" err="1"/>
              <a:t>IaaS</a:t>
            </a:r>
            <a:r>
              <a:rPr lang="en-US" altLang="en-US" sz="1600" dirty="0"/>
              <a:t> usually means having the vendor take care of the hardware running the content management system, making sure the server, storage, load balancers, network, and what-all are at peak performance.</a:t>
            </a:r>
          </a:p>
          <a:p>
            <a:r>
              <a:rPr lang="en-US" altLang="en-US" sz="1600" dirty="0"/>
              <a:t>With </a:t>
            </a:r>
            <a:r>
              <a:rPr lang="en-US" altLang="en-US" sz="1600" b="1" dirty="0"/>
              <a:t>Platform as a Service</a:t>
            </a:r>
            <a:r>
              <a:rPr lang="en-US" altLang="en-US" sz="1600" dirty="0"/>
              <a:t>, you don’t even have to manage the underlying operating hardware </a:t>
            </a:r>
            <a:r>
              <a:rPr lang="en-US" altLang="en-US" sz="1600" i="1" dirty="0"/>
              <a:t>or</a:t>
            </a:r>
            <a:r>
              <a:rPr lang="en-US" altLang="en-US" sz="1600" dirty="0"/>
              <a:t> software. In the pizza world, all you need to do is set the table, because the pie will be delivered to you ready-to-eat. In the CMS world, the only thing you need to be concerned with is the CMS itself. The infrastructure and platform is taken care of by the vendor.</a:t>
            </a:r>
          </a:p>
          <a:p>
            <a:r>
              <a:rPr lang="en-US" altLang="en-US" sz="1600" dirty="0"/>
              <a:t>And finally, we end up with </a:t>
            </a:r>
            <a:r>
              <a:rPr lang="en-US" altLang="en-US" sz="1600" b="1" dirty="0"/>
              <a:t>Software as a Service</a:t>
            </a:r>
            <a:r>
              <a:rPr lang="en-US" altLang="en-US" sz="1600" dirty="0"/>
              <a:t>. Pizza-wise, you’re dining out and enjoying a thin-crust or deep dish Chicago-style pie. In CMS-land, you’re free to concentrate on content for your website and your marketing initiatives, and don’t have to worry about patches, security, and maintenance upgrades.</a:t>
            </a:r>
          </a:p>
        </p:txBody>
      </p:sp>
      <p:sp>
        <p:nvSpPr>
          <p:cNvPr id="169989" name="Slide Number Placeholder 3"/>
          <p:cNvSpPr txBox="1">
            <a:spLocks noGrp="1"/>
          </p:cNvSpPr>
          <p:nvPr/>
        </p:nvSpPr>
        <p:spPr bwMode="auto">
          <a:xfrm>
            <a:off x="3427600" y="7895648"/>
            <a:ext cx="2622176"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47" tIns="41024" rIns="82047" bIns="41024" anchor="b"/>
          <a:lstStyle>
            <a:lvl1pPr defTabSz="966788">
              <a:defRPr sz="1200">
                <a:solidFill>
                  <a:srgbClr val="000000"/>
                </a:solidFill>
                <a:latin typeface="Times New Roman" pitchFamily="18" charset="0"/>
              </a:defRPr>
            </a:lvl1pPr>
            <a:lvl2pPr defTabSz="966788">
              <a:defRPr sz="1200">
                <a:solidFill>
                  <a:srgbClr val="000000"/>
                </a:solidFill>
                <a:latin typeface="Times New Roman" pitchFamily="18" charset="0"/>
              </a:defRPr>
            </a:lvl2pPr>
            <a:lvl3pPr defTabSz="966788">
              <a:defRPr sz="1200">
                <a:solidFill>
                  <a:srgbClr val="000000"/>
                </a:solidFill>
                <a:latin typeface="Times New Roman" pitchFamily="18" charset="0"/>
              </a:defRPr>
            </a:lvl3pPr>
            <a:lvl4pPr defTabSz="966788">
              <a:defRPr sz="1200">
                <a:solidFill>
                  <a:srgbClr val="000000"/>
                </a:solidFill>
                <a:latin typeface="Times New Roman" pitchFamily="18" charset="0"/>
              </a:defRPr>
            </a:lvl4pPr>
            <a:lvl5pPr defTabSz="966788">
              <a:defRPr sz="1200">
                <a:solidFill>
                  <a:srgbClr val="000000"/>
                </a:solidFill>
                <a:latin typeface="Times New Roman" pitchFamily="18" charset="0"/>
              </a:defRPr>
            </a:lvl5pPr>
            <a:lvl6pPr marL="2514600" indent="-228600" defTabSz="966788"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966788"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966788"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966788"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algn="r" fontAlgn="base">
              <a:lnSpc>
                <a:spcPct val="93000"/>
              </a:lnSpc>
              <a:spcBef>
                <a:spcPct val="0"/>
              </a:spcBef>
              <a:spcAft>
                <a:spcPct val="0"/>
              </a:spcAft>
              <a:buClr>
                <a:srgbClr val="000000"/>
              </a:buClr>
              <a:buSzPct val="100000"/>
              <a:buFont typeface="Times New Roman" pitchFamily="18" charset="0"/>
              <a:buNone/>
            </a:pPr>
            <a:fld id="{3EA7F67D-6AF4-4E90-A414-D392CD7DEE53}" type="slidenum">
              <a:rPr lang="en-US" altLang="en-US" smtClean="0">
                <a:latin typeface="Calibri" pitchFamily="34" charset="0"/>
                <a:ea typeface="Microsoft YaHei" pitchFamily="34" charset="-122"/>
                <a:cs typeface="Arial" pitchFamily="34" charset="0"/>
              </a:rPr>
              <a:pPr algn="r" fontAlgn="base">
                <a:lnSpc>
                  <a:spcPct val="93000"/>
                </a:lnSpc>
                <a:spcBef>
                  <a:spcPct val="0"/>
                </a:spcBef>
                <a:spcAft>
                  <a:spcPct val="0"/>
                </a:spcAft>
                <a:buClr>
                  <a:srgbClr val="000000"/>
                </a:buClr>
                <a:buSzPct val="100000"/>
                <a:buFont typeface="Times New Roman" pitchFamily="18" charset="0"/>
                <a:buNone/>
              </a:pPr>
              <a:t>82</a:t>
            </a:fld>
            <a:endParaRPr lang="en-US" altLang="en-US" smtClean="0">
              <a:latin typeface="Calibri" pitchFamily="34" charset="0"/>
              <a:ea typeface="Microsoft YaHei" pitchFamily="34" charset="-122"/>
              <a:cs typeface="Arial" pitchFamily="34" charset="0"/>
            </a:endParaRPr>
          </a:p>
        </p:txBody>
      </p:sp>
    </p:spTree>
    <p:extLst>
      <p:ext uri="{BB962C8B-B14F-4D97-AF65-F5344CB8AC3E}">
        <p14:creationId xmlns:p14="http://schemas.microsoft.com/office/powerpoint/2010/main" val="2895462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B4B977A-27C8-4FF6-984C-1AA8E11A5D24}" type="datetime1">
              <a:rPr lang="en-US" smtClean="0"/>
              <a:pPr/>
              <a:t>7/19/2024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0617575-08B1-40DB-9637-3B6E94E89980}" type="datetime1">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ECC178-0AC0-49F1-B9F5-44AE26304C78}" type="datetime1">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08DC760-3E93-4AFF-ACE7-0983B5E257F6}" type="datetime1">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F8759B1-3327-47F6-9797-C37B1F466773}" type="datetime1">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F0804CF-B6CC-4209-BC9C-C468839C1C2A}" type="datetime1">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EF56F46-B248-4687-8937-EB9623234861}" type="datetime1">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5DF2B6-F7BE-468A-82C7-86437A3BC51E}" type="datetime1">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AE270-6775-4046-BF3C-BCAD4860B26B}" type="datetime1">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30BE7EF-4B2E-4708-8796-60B08F7EBC64}" type="datetime1">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19AEB49-FDA1-4E84-B2A4-13298F747947}" type="datetime1">
              <a:rPr lang="en-US" smtClean="0"/>
              <a:pPr/>
              <a:t>7/19/2024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EE16E7F-1710-4BBD-A938-E8C925D86AE5}" type="datetime1">
              <a:rPr lang="en-US" smtClean="0"/>
              <a:pPr/>
              <a:t>7/19/2024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ctr"/>
            <a:r>
              <a:rPr lang="en-US" sz="3700" dirty="0" smtClean="0">
                <a:solidFill>
                  <a:srgbClr val="C00000"/>
                </a:solidFill>
                <a:latin typeface="Times New Roman" pitchFamily="18" charset="0"/>
                <a:cs typeface="Times New Roman" pitchFamily="18" charset="0"/>
              </a:rPr>
              <a:t>Unit I:Fundamentals of Cloud Computing</a:t>
            </a:r>
            <a:endParaRPr lang="en-US" sz="3700"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711891"/>
          </a:xfrm>
        </p:spPr>
        <p:txBody>
          <a:bodyPr>
            <a:normAutofit/>
          </a:bodyPr>
          <a:lstStyle/>
          <a:p>
            <a:pPr algn="just"/>
            <a:r>
              <a:rPr lang="en-US" sz="2400" dirty="0">
                <a:latin typeface="Times New Roman" panose="02020603050405020304" pitchFamily="18" charset="0"/>
                <a:cs typeface="Times New Roman" panose="02020603050405020304" pitchFamily="18" charset="0"/>
              </a:rPr>
              <a:t>Origins and Influences,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Basic </a:t>
            </a:r>
            <a:r>
              <a:rPr lang="en-US" sz="2400" dirty="0">
                <a:latin typeface="Times New Roman" panose="02020603050405020304" pitchFamily="18" charset="0"/>
                <a:cs typeface="Times New Roman" panose="02020603050405020304" pitchFamily="18" charset="0"/>
              </a:rPr>
              <a:t>Concepts and Terminology,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Goals </a:t>
            </a:r>
            <a:r>
              <a:rPr lang="en-US" sz="2400" dirty="0">
                <a:latin typeface="Times New Roman" panose="02020603050405020304" pitchFamily="18" charset="0"/>
                <a:cs typeface="Times New Roman" panose="02020603050405020304" pitchFamily="18" charset="0"/>
              </a:rPr>
              <a:t>and Benefits,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Risks </a:t>
            </a:r>
            <a:r>
              <a:rPr lang="en-US" sz="2400" dirty="0">
                <a:latin typeface="Times New Roman" panose="02020603050405020304" pitchFamily="18" charset="0"/>
                <a:cs typeface="Times New Roman" panose="02020603050405020304" pitchFamily="18" charset="0"/>
              </a:rPr>
              <a:t>and Challenges,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Roles </a:t>
            </a:r>
            <a:r>
              <a:rPr lang="en-US" sz="2400" dirty="0">
                <a:latin typeface="Times New Roman" panose="02020603050405020304" pitchFamily="18" charset="0"/>
                <a:cs typeface="Times New Roman" panose="02020603050405020304" pitchFamily="18" charset="0"/>
              </a:rPr>
              <a:t>and Boundaries,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Cloud </a:t>
            </a:r>
            <a:r>
              <a:rPr lang="en-US" sz="2400" dirty="0">
                <a:latin typeface="Times New Roman" panose="02020603050405020304" pitchFamily="18" charset="0"/>
                <a:cs typeface="Times New Roman" panose="02020603050405020304" pitchFamily="18" charset="0"/>
              </a:rPr>
              <a:t>Characteristics,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Cloud </a:t>
            </a:r>
            <a:r>
              <a:rPr lang="en-US" sz="2400" dirty="0">
                <a:latin typeface="Times New Roman" panose="02020603050405020304" pitchFamily="18" charset="0"/>
                <a:cs typeface="Times New Roman" panose="02020603050405020304" pitchFamily="18" charset="0"/>
              </a:rPr>
              <a:t>Delivery Models,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Cloud </a:t>
            </a:r>
            <a:r>
              <a:rPr lang="en-US" sz="2400" dirty="0">
                <a:latin typeface="Times New Roman" panose="02020603050405020304" pitchFamily="18" charset="0"/>
                <a:cs typeface="Times New Roman" panose="02020603050405020304" pitchFamily="18" charset="0"/>
              </a:rPr>
              <a:t>Deployment Models,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Federated </a:t>
            </a:r>
            <a:r>
              <a:rPr lang="en-US" sz="2400" dirty="0">
                <a:latin typeface="Times New Roman" panose="02020603050405020304" pitchFamily="18" charset="0"/>
                <a:cs typeface="Times New Roman" panose="02020603050405020304" pitchFamily="18" charset="0"/>
              </a:rPr>
              <a:t>Cloud/Inter-cloud,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Types </a:t>
            </a:r>
            <a:r>
              <a:rPr lang="en-US" sz="2400" dirty="0">
                <a:latin typeface="Times New Roman" panose="02020603050405020304" pitchFamily="18" charset="0"/>
                <a:cs typeface="Times New Roman" panose="02020603050405020304" pitchFamily="18" charset="0"/>
              </a:rPr>
              <a:t>of Clouds. 	</a:t>
            </a:r>
          </a:p>
        </p:txBody>
      </p:sp>
    </p:spTree>
    <p:extLst>
      <p:ext uri="{BB962C8B-B14F-4D97-AF65-F5344CB8AC3E}">
        <p14:creationId xmlns:p14="http://schemas.microsoft.com/office/powerpoint/2010/main" val="542254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172245" rtlCol="0"/>
          <a:lstStyle/>
          <a:p>
            <a:pPr marL="1233170" eaLnBrk="1" fontAlgn="auto" hangingPunct="1">
              <a:spcBef>
                <a:spcPts val="0"/>
              </a:spcBef>
              <a:spcAft>
                <a:spcPts val="0"/>
              </a:spcAft>
              <a:defRPr/>
            </a:pPr>
            <a:r>
              <a:rPr sz="3200" spc="-5" dirty="0">
                <a:latin typeface="Times New Roman" panose="02020603050405020304" pitchFamily="18" charset="0"/>
                <a:cs typeface="Times New Roman" panose="02020603050405020304" pitchFamily="18" charset="0"/>
              </a:rPr>
              <a:t>Cl</a:t>
            </a:r>
            <a:r>
              <a:rPr sz="3200" spc="5" dirty="0">
                <a:latin typeface="Times New Roman" panose="02020603050405020304" pitchFamily="18" charset="0"/>
                <a:cs typeface="Times New Roman" panose="02020603050405020304" pitchFamily="18" charset="0"/>
              </a:rPr>
              <a:t>o</a:t>
            </a:r>
            <a:r>
              <a:rPr sz="3200" spc="-5" dirty="0">
                <a:latin typeface="Times New Roman" panose="02020603050405020304" pitchFamily="18" charset="0"/>
                <a:cs typeface="Times New Roman" panose="02020603050405020304" pitchFamily="18" charset="0"/>
              </a:rPr>
              <a:t>u</a:t>
            </a:r>
            <a:r>
              <a:rPr sz="3200" dirty="0">
                <a:latin typeface="Times New Roman" panose="02020603050405020304" pitchFamily="18" charset="0"/>
                <a:cs typeface="Times New Roman" panose="02020603050405020304" pitchFamily="18" charset="0"/>
              </a:rPr>
              <a:t>d</a:t>
            </a:r>
            <a:r>
              <a:rPr sz="3200" spc="1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C</a:t>
            </a:r>
            <a:r>
              <a:rPr sz="3200" spc="5" dirty="0">
                <a:latin typeface="Times New Roman" panose="02020603050405020304" pitchFamily="18" charset="0"/>
                <a:cs typeface="Times New Roman" panose="02020603050405020304" pitchFamily="18" charset="0"/>
              </a:rPr>
              <a:t>o</a:t>
            </a:r>
            <a:r>
              <a:rPr sz="3200" spc="30" dirty="0">
                <a:latin typeface="Times New Roman" panose="02020603050405020304" pitchFamily="18" charset="0"/>
                <a:cs typeface="Times New Roman" panose="02020603050405020304" pitchFamily="18" charset="0"/>
              </a:rPr>
              <a:t>m</a:t>
            </a:r>
            <a:r>
              <a:rPr sz="3200" spc="5" dirty="0">
                <a:latin typeface="Times New Roman" panose="02020603050405020304" pitchFamily="18" charset="0"/>
                <a:cs typeface="Times New Roman" panose="02020603050405020304" pitchFamily="18" charset="0"/>
              </a:rPr>
              <a:t>pu</a:t>
            </a:r>
            <a:r>
              <a:rPr sz="3200" spc="-15" dirty="0">
                <a:latin typeface="Times New Roman" panose="02020603050405020304" pitchFamily="18" charset="0"/>
                <a:cs typeface="Times New Roman" panose="02020603050405020304" pitchFamily="18" charset="0"/>
              </a:rPr>
              <a:t>t</a:t>
            </a:r>
            <a:r>
              <a:rPr sz="3200" spc="-20" dirty="0">
                <a:latin typeface="Times New Roman" panose="02020603050405020304" pitchFamily="18" charset="0"/>
                <a:cs typeface="Times New Roman" panose="02020603050405020304" pitchFamily="18" charset="0"/>
              </a:rPr>
              <a:t>i</a:t>
            </a:r>
            <a:r>
              <a:rPr sz="3200" spc="5" dirty="0">
                <a:latin typeface="Times New Roman" panose="02020603050405020304" pitchFamily="18" charset="0"/>
                <a:cs typeface="Times New Roman" panose="02020603050405020304" pitchFamily="18" charset="0"/>
              </a:rPr>
              <a:t>n</a:t>
            </a:r>
            <a:r>
              <a:rPr sz="3200" dirty="0">
                <a:latin typeface="Times New Roman" panose="02020603050405020304" pitchFamily="18" charset="0"/>
                <a:cs typeface="Times New Roman" panose="02020603050405020304" pitchFamily="18" charset="0"/>
              </a:rPr>
              <a:t>g</a:t>
            </a:r>
            <a:r>
              <a:rPr sz="3200" spc="5" dirty="0">
                <a:latin typeface="Times New Roman" panose="02020603050405020304" pitchFamily="18" charset="0"/>
                <a:cs typeface="Times New Roman" panose="02020603050405020304" pitchFamily="18" charset="0"/>
              </a:rPr>
              <a:t> A</a:t>
            </a:r>
            <a:r>
              <a:rPr sz="3200" spc="-10" dirty="0">
                <a:latin typeface="Times New Roman" panose="02020603050405020304" pitchFamily="18" charset="0"/>
                <a:cs typeface="Times New Roman" panose="02020603050405020304" pitchFamily="18" charset="0"/>
              </a:rPr>
              <a:t>r</a:t>
            </a:r>
            <a:r>
              <a:rPr sz="3200" spc="-20" dirty="0">
                <a:latin typeface="Times New Roman" panose="02020603050405020304" pitchFamily="18" charset="0"/>
                <a:cs typeface="Times New Roman" panose="02020603050405020304" pitchFamily="18" charset="0"/>
              </a:rPr>
              <a:t>c</a:t>
            </a:r>
            <a:r>
              <a:rPr sz="3200" spc="5" dirty="0">
                <a:latin typeface="Times New Roman" panose="02020603050405020304" pitchFamily="18" charset="0"/>
                <a:cs typeface="Times New Roman" panose="02020603050405020304" pitchFamily="18" charset="0"/>
              </a:rPr>
              <a:t>h</a:t>
            </a:r>
            <a:r>
              <a:rPr sz="3200" spc="-15" dirty="0">
                <a:latin typeface="Times New Roman" panose="02020603050405020304" pitchFamily="18" charset="0"/>
                <a:cs typeface="Times New Roman" panose="02020603050405020304" pitchFamily="18" charset="0"/>
              </a:rPr>
              <a:t>it</a:t>
            </a:r>
            <a:r>
              <a:rPr sz="3200" spc="-10" dirty="0">
                <a:latin typeface="Times New Roman" panose="02020603050405020304" pitchFamily="18" charset="0"/>
                <a:cs typeface="Times New Roman" panose="02020603050405020304" pitchFamily="18" charset="0"/>
              </a:rPr>
              <a:t>ect</a:t>
            </a:r>
            <a:r>
              <a:rPr sz="3200" spc="5" dirty="0">
                <a:latin typeface="Times New Roman" panose="02020603050405020304" pitchFamily="18" charset="0"/>
                <a:cs typeface="Times New Roman" panose="02020603050405020304" pitchFamily="18" charset="0"/>
              </a:rPr>
              <a:t>u</a:t>
            </a:r>
            <a:r>
              <a:rPr sz="3200" spc="-10" dirty="0">
                <a:latin typeface="Times New Roman" panose="02020603050405020304" pitchFamily="18" charset="0"/>
                <a:cs typeface="Times New Roman" panose="02020603050405020304" pitchFamily="18" charset="0"/>
              </a:rPr>
              <a:t>r</a:t>
            </a:r>
            <a:r>
              <a:rPr sz="3200" spc="-15" dirty="0">
                <a:latin typeface="Times New Roman" panose="02020603050405020304" pitchFamily="18" charset="0"/>
                <a:cs typeface="Times New Roman" panose="02020603050405020304" pitchFamily="18" charset="0"/>
              </a:rPr>
              <a:t>e</a:t>
            </a:r>
            <a:endParaRPr sz="3200" dirty="0">
              <a:latin typeface="Times New Roman" panose="02020603050405020304" pitchFamily="18" charset="0"/>
              <a:cs typeface="Times New Roman" panose="02020603050405020304" pitchFamily="18" charset="0"/>
            </a:endParaRPr>
          </a:p>
        </p:txBody>
      </p:sp>
      <p:sp>
        <p:nvSpPr>
          <p:cNvPr id="6147" name="object 3"/>
          <p:cNvSpPr>
            <a:spLocks noChangeArrowheads="1"/>
          </p:cNvSpPr>
          <p:nvPr/>
        </p:nvSpPr>
        <p:spPr bwMode="auto">
          <a:xfrm>
            <a:off x="762000" y="1905000"/>
            <a:ext cx="7239000" cy="4343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33731012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a:latin typeface="Times New Roman" panose="02020603050405020304" pitchFamily="18" charset="0"/>
                <a:cs typeface="Times New Roman" panose="02020603050405020304" pitchFamily="18" charset="0"/>
              </a:rPr>
              <a:t>Due to the complex nature and the high demand for research working with the cloud often ends up being a highly tedious task.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requires immense knowledge and wide expertise on the subject. Although there are a lot of professionals in the field they need to constantly update themselves. Cloud computing is a highly paid job due to the extensive gap between demand and supply. </a:t>
            </a:r>
          </a:p>
        </p:txBody>
      </p:sp>
      <p:sp>
        <p:nvSpPr>
          <p:cNvPr id="2" name="Title 1"/>
          <p:cNvSpPr>
            <a:spLocks noGrp="1"/>
          </p:cNvSpPr>
          <p:nvPr>
            <p:ph type="title"/>
          </p:nvPr>
        </p:nvSpPr>
        <p:spPr>
          <a:xfrm>
            <a:off x="457200" y="0"/>
            <a:ext cx="8229600" cy="1143000"/>
          </a:xfrm>
        </p:spPr>
        <p:txBody>
          <a:bodyPr>
            <a:normAutofit/>
          </a:bodyPr>
          <a:lstStyle/>
          <a:p>
            <a:pPr fontAlgn="base">
              <a:defRPr/>
            </a:pPr>
            <a:r>
              <a:rPr lang="en-US" sz="3200" dirty="0" smtClean="0">
                <a:solidFill>
                  <a:srgbClr val="C00000"/>
                </a:solidFill>
                <a:effectLst/>
                <a:latin typeface="Times New Roman" pitchFamily="18" charset="0"/>
                <a:cs typeface="Times New Roman" pitchFamily="18" charset="0"/>
              </a:rPr>
              <a:t>4</a:t>
            </a:r>
            <a:r>
              <a:rPr lang="en-US" sz="3200" dirty="0">
                <a:solidFill>
                  <a:srgbClr val="C00000"/>
                </a:solidFill>
                <a:effectLst/>
                <a:latin typeface="Times New Roman" pitchFamily="18" charset="0"/>
                <a:cs typeface="Times New Roman" pitchFamily="18" charset="0"/>
              </a:rPr>
              <a:t>. Lack of Knowledge and Expertise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086629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are a lot of vacancies but very few talented cloud engineers, developers, and professionals.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Therefore</a:t>
            </a:r>
            <a:r>
              <a:rPr lang="en-US" sz="2400" dirty="0">
                <a:latin typeface="Times New Roman" panose="02020603050405020304" pitchFamily="18" charset="0"/>
                <a:cs typeface="Times New Roman" panose="02020603050405020304" pitchFamily="18" charset="0"/>
              </a:rPr>
              <a:t>, there is a need for upskilling so these professionals can actively understand, manage and develop cloud-based applications with minimum issues and maximum reliability.</a:t>
            </a:r>
          </a:p>
        </p:txBody>
      </p:sp>
      <p:sp>
        <p:nvSpPr>
          <p:cNvPr id="2" name="Title 1"/>
          <p:cNvSpPr>
            <a:spLocks noGrp="1"/>
          </p:cNvSpPr>
          <p:nvPr>
            <p:ph type="title"/>
          </p:nvPr>
        </p:nvSpPr>
        <p:spPr>
          <a:xfrm>
            <a:off x="457200" y="0"/>
            <a:ext cx="8229600" cy="1143000"/>
          </a:xfrm>
        </p:spPr>
        <p:txBody>
          <a:bodyPr>
            <a:normAutofit/>
          </a:bodyPr>
          <a:lstStyle/>
          <a:p>
            <a:pPr fontAlgn="base">
              <a:defRPr/>
            </a:pPr>
            <a:r>
              <a:rPr lang="en-US" sz="3200" dirty="0" smtClean="0">
                <a:solidFill>
                  <a:srgbClr val="C00000"/>
                </a:solidFill>
                <a:effectLst/>
                <a:latin typeface="Times New Roman" pitchFamily="18" charset="0"/>
                <a:cs typeface="Times New Roman" pitchFamily="18" charset="0"/>
              </a:rPr>
              <a:t>4</a:t>
            </a:r>
            <a:r>
              <a:rPr lang="en-US" sz="3200" dirty="0">
                <a:solidFill>
                  <a:srgbClr val="C00000"/>
                </a:solidFill>
                <a:effectLst/>
                <a:latin typeface="Times New Roman" pitchFamily="18" charset="0"/>
                <a:cs typeface="Times New Roman" pitchFamily="18" charset="0"/>
              </a:rPr>
              <a:t>. Lack of Knowledge and Expertise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42254728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Federated Cloud</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Cloud Federation, also known as Federated Cloud is the deployment and management of several external and internal cloud computing services to match business needs.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a multi-national cloud system that integrates private, community, and public clouds into scalable computing platforms. Federated cloud is created by connecting the cloud environment of different cloud providers using a common standard.</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9857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Federated Cloud</a:t>
            </a:r>
            <a:endParaRPr lang="en-US" sz="3700" dirty="0">
              <a:solidFill>
                <a:srgbClr val="C00000"/>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452563"/>
            <a:ext cx="565785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9858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Architecture of Federated Cloud</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b="1" dirty="0">
                <a:latin typeface="Times New Roman" panose="02020603050405020304" pitchFamily="18" charset="0"/>
                <a:cs typeface="Times New Roman" panose="02020603050405020304" pitchFamily="18" charset="0"/>
              </a:rPr>
              <a:t>1. Cloud </a:t>
            </a:r>
            <a:r>
              <a:rPr lang="en-US" sz="2400" b="1" dirty="0" smtClean="0">
                <a:latin typeface="Times New Roman" panose="02020603050405020304" pitchFamily="18" charset="0"/>
                <a:cs typeface="Times New Roman" panose="02020603050405020304" pitchFamily="18" charset="0"/>
              </a:rPr>
              <a:t>Exchange</a:t>
            </a:r>
          </a:p>
          <a:p>
            <a:pPr algn="just"/>
            <a:r>
              <a:rPr lang="en-US" sz="2400" b="1" dirty="0">
                <a:latin typeface="Times New Roman" panose="02020603050405020304" pitchFamily="18" charset="0"/>
                <a:cs typeface="Times New Roman" panose="02020603050405020304" pitchFamily="18" charset="0"/>
              </a:rPr>
              <a:t>2. Cloud </a:t>
            </a:r>
            <a:r>
              <a:rPr lang="en-US" sz="2400" b="1" dirty="0" smtClean="0">
                <a:latin typeface="Times New Roman" panose="02020603050405020304" pitchFamily="18" charset="0"/>
                <a:cs typeface="Times New Roman" panose="02020603050405020304" pitchFamily="18" charset="0"/>
              </a:rPr>
              <a:t>Coordinator</a:t>
            </a:r>
          </a:p>
          <a:p>
            <a:pPr algn="just"/>
            <a:r>
              <a:rPr lang="en-US" sz="2400" b="1" dirty="0">
                <a:latin typeface="Times New Roman" panose="02020603050405020304" pitchFamily="18" charset="0"/>
                <a:cs typeface="Times New Roman" panose="02020603050405020304" pitchFamily="18" charset="0"/>
              </a:rPr>
              <a:t>3. Cloud Broker</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1533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Cloud Exchange</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Cloud Exchange acts as a mediator between cloud coordinator and cloud broker.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demands of the cloud broker are mapped by the cloud exchange to the available services provided by the cloud coordinator.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cloud exchange has a track record of what is the present cost, demand patterns, and available cloud providers, and this information is periodically reformed by the cloud coordinator.</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5927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Cloud Coordinator</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cloud coordinator assigns the resources of the cloud to the remote users based on the quality of service they demand and the credits they have in the cloud bank.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cloud enterprises and their membership are managed by the cloud controller.</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345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Cloud Broker</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cloud broker interacts with the cloud coordinator, analyzes the Service-level agreement and the resources offered by several cloud providers in cloud exchange.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Cloud </a:t>
            </a:r>
            <a:r>
              <a:rPr lang="en-US" sz="2400" dirty="0">
                <a:latin typeface="Times New Roman" panose="02020603050405020304" pitchFamily="18" charset="0"/>
                <a:cs typeface="Times New Roman" panose="02020603050405020304" pitchFamily="18" charset="0"/>
              </a:rPr>
              <a:t>broker finalizes the most suitable deal for their client.</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6747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a:solidFill>
                  <a:srgbClr val="C00000"/>
                </a:solidFill>
                <a:effectLst/>
                <a:latin typeface="Times New Roman" pitchFamily="18" charset="0"/>
                <a:cs typeface="Times New Roman" pitchFamily="18" charset="0"/>
              </a:rPr>
              <a:t>Architecture of Federated Cloud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1113"/>
            <a:ext cx="8001000" cy="4891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5993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Properties </a:t>
            </a:r>
            <a:r>
              <a:rPr lang="en-US" sz="3700" dirty="0">
                <a:solidFill>
                  <a:srgbClr val="C00000"/>
                </a:solidFill>
                <a:effectLst/>
                <a:latin typeface="Times New Roman" pitchFamily="18" charset="0"/>
                <a:cs typeface="Times New Roman" pitchFamily="18" charset="0"/>
              </a:rPr>
              <a:t>of Federated Cloud</a:t>
            </a: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In the federated cloud, the users can interact with the architecture either centrally or in a decentralized manner. </a:t>
            </a:r>
            <a:endParaRPr lang="en-US" sz="2400" dirty="0" smtClean="0">
              <a:latin typeface="Times New Roman" panose="02020603050405020304" pitchFamily="18" charset="0"/>
              <a:cs typeface="Times New Roman" panose="02020603050405020304" pitchFamily="18" charset="0"/>
            </a:endParaRP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centralized interaction, the user interacts with a broker to mediate between them and the organization. Decentralized interaction permits the user to interact directly with the clouds in the federation</a:t>
            </a:r>
            <a:r>
              <a:rPr lang="en-US" sz="2400" dirty="0" smtClean="0">
                <a:latin typeface="Times New Roman" panose="02020603050405020304" pitchFamily="18" charset="0"/>
                <a:cs typeface="Times New Roman" panose="02020603050405020304" pitchFamily="18" charset="0"/>
              </a:rPr>
              <a:t>.</a:t>
            </a: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Federated cloud can be practiced with various niches like commercial and non-commercial.</a:t>
            </a:r>
          </a:p>
          <a:p>
            <a:pPr algn="just" fontAlgn="base"/>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736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normAutofit/>
          </a:bodyPr>
          <a:lstStyle/>
          <a:p>
            <a:pPr algn="ctr"/>
            <a:r>
              <a:rPr lang="en-US" sz="3600" dirty="0" smtClean="0">
                <a:solidFill>
                  <a:srgbClr val="C00000"/>
                </a:solidFill>
                <a:latin typeface="Times New Roman" panose="02020603050405020304" pitchFamily="18" charset="0"/>
                <a:cs typeface="Times New Roman" panose="02020603050405020304" pitchFamily="18" charset="0"/>
              </a:rPr>
              <a:t>What </a:t>
            </a:r>
            <a:r>
              <a:rPr lang="en-US" sz="3600" dirty="0">
                <a:solidFill>
                  <a:srgbClr val="C00000"/>
                </a:solidFill>
                <a:latin typeface="Times New Roman" panose="02020603050405020304" pitchFamily="18" charset="0"/>
                <a:cs typeface="Times New Roman" panose="02020603050405020304" pitchFamily="18" charset="0"/>
              </a:rPr>
              <a:t>is Cloud Computing?</a:t>
            </a:r>
            <a:endParaRPr lang="en-US" sz="3600" dirty="0"/>
          </a:p>
        </p:txBody>
      </p:sp>
      <p:sp>
        <p:nvSpPr>
          <p:cNvPr id="3" name="Content Placeholder 2"/>
          <p:cNvSpPr>
            <a:spLocks noGrp="1"/>
          </p:cNvSpPr>
          <p:nvPr>
            <p:ph idx="1"/>
          </p:nvPr>
        </p:nvSpPr>
        <p:spPr>
          <a:xfrm>
            <a:off x="457200" y="1143000"/>
            <a:ext cx="8229600" cy="5562600"/>
          </a:xfrm>
        </p:spPr>
        <p:txBody>
          <a:bodyPr>
            <a:noAutofit/>
          </a:bodyPr>
          <a:lstStyle/>
          <a:p>
            <a:r>
              <a:rPr lang="en-US" sz="1800" dirty="0" smtClean="0">
                <a:latin typeface="Times New Roman" panose="02020603050405020304" pitchFamily="18" charset="0"/>
                <a:cs typeface="Times New Roman" panose="02020603050405020304" pitchFamily="18" charset="0"/>
              </a:rPr>
              <a:t>Cloud computing is a paradigm of computing, a new way of thinking about IT industry but not any specific technology.</a:t>
            </a:r>
          </a:p>
          <a:p>
            <a:pPr lvl="1"/>
            <a:r>
              <a:rPr lang="en-US" sz="1800" dirty="0" smtClean="0">
                <a:latin typeface="Times New Roman" panose="02020603050405020304" pitchFamily="18" charset="0"/>
                <a:cs typeface="Times New Roman" panose="02020603050405020304" pitchFamily="18" charset="0"/>
              </a:rPr>
              <a:t>Central ideas</a:t>
            </a:r>
          </a:p>
          <a:p>
            <a:pPr lvl="2"/>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Utility Computing</a:t>
            </a:r>
          </a:p>
          <a:p>
            <a:pPr lvl="2"/>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SOA</a:t>
            </a:r>
            <a:r>
              <a:rPr lang="en-US" sz="1800" dirty="0" smtClean="0">
                <a:latin typeface="Times New Roman" panose="02020603050405020304" pitchFamily="18" charset="0"/>
                <a:cs typeface="Times New Roman" panose="02020603050405020304" pitchFamily="18" charset="0"/>
              </a:rPr>
              <a:t> - Service Oriented Architecture</a:t>
            </a:r>
          </a:p>
          <a:p>
            <a:pPr lvl="2"/>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SLA</a:t>
            </a:r>
            <a:r>
              <a:rPr lang="en-US" sz="1800" dirty="0" smtClean="0">
                <a:latin typeface="Times New Roman" panose="02020603050405020304" pitchFamily="18" charset="0"/>
                <a:cs typeface="Times New Roman" panose="02020603050405020304" pitchFamily="18" charset="0"/>
              </a:rPr>
              <a:t> - Service Level Agreement</a:t>
            </a:r>
          </a:p>
          <a:p>
            <a:pPr lvl="1"/>
            <a:r>
              <a:rPr lang="en-US" sz="1800" dirty="0" smtClean="0">
                <a:latin typeface="Times New Roman" panose="02020603050405020304" pitchFamily="18" charset="0"/>
                <a:cs typeface="Times New Roman" panose="02020603050405020304" pitchFamily="18" charset="0"/>
              </a:rPr>
              <a:t>Properties and characteristics</a:t>
            </a:r>
          </a:p>
          <a:p>
            <a:pPr lvl="2"/>
            <a:r>
              <a:rPr lang="en-US" sz="1800" dirty="0" smtClean="0">
                <a:latin typeface="Times New Roman" panose="02020603050405020304" pitchFamily="18" charset="0"/>
                <a:cs typeface="Times New Roman" panose="02020603050405020304" pitchFamily="18" charset="0"/>
              </a:rPr>
              <a:t>High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scalability </a:t>
            </a:r>
            <a:r>
              <a:rPr lang="en-US" sz="1800" dirty="0" smtClean="0">
                <a:latin typeface="Times New Roman" panose="02020603050405020304" pitchFamily="18" charset="0"/>
                <a:cs typeface="Times New Roman" panose="02020603050405020304" pitchFamily="18" charset="0"/>
              </a:rPr>
              <a:t>and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elasticity</a:t>
            </a:r>
          </a:p>
          <a:p>
            <a:pPr lvl="2"/>
            <a:r>
              <a:rPr lang="en-US" sz="1800" dirty="0" smtClean="0">
                <a:latin typeface="Times New Roman" panose="02020603050405020304" pitchFamily="18" charset="0"/>
                <a:cs typeface="Times New Roman" panose="02020603050405020304" pitchFamily="18" charset="0"/>
              </a:rPr>
              <a:t>High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availability </a:t>
            </a:r>
            <a:r>
              <a:rPr lang="en-US" sz="1800" dirty="0" smtClean="0">
                <a:latin typeface="Times New Roman" panose="02020603050405020304" pitchFamily="18" charset="0"/>
                <a:cs typeface="Times New Roman" panose="02020603050405020304" pitchFamily="18" charset="0"/>
              </a:rPr>
              <a:t>and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reliability</a:t>
            </a:r>
          </a:p>
          <a:p>
            <a:pPr lvl="2"/>
            <a:r>
              <a:rPr lang="en-US" sz="1800" dirty="0" smtClean="0">
                <a:latin typeface="Times New Roman" panose="02020603050405020304" pitchFamily="18" charset="0"/>
                <a:cs typeface="Times New Roman" panose="02020603050405020304" pitchFamily="18" charset="0"/>
              </a:rPr>
              <a:t>High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manageability </a:t>
            </a:r>
            <a:r>
              <a:rPr lang="en-US" sz="1800" dirty="0" smtClean="0">
                <a:latin typeface="Times New Roman" panose="02020603050405020304" pitchFamily="18" charset="0"/>
                <a:cs typeface="Times New Roman" panose="02020603050405020304" pitchFamily="18" charset="0"/>
              </a:rPr>
              <a:t>and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interoperability</a:t>
            </a:r>
          </a:p>
          <a:p>
            <a:pPr lvl="2"/>
            <a:r>
              <a:rPr lang="en-US" sz="1800" dirty="0" smtClean="0">
                <a:latin typeface="Times New Roman" panose="02020603050405020304" pitchFamily="18" charset="0"/>
                <a:cs typeface="Times New Roman" panose="02020603050405020304" pitchFamily="18" charset="0"/>
              </a:rPr>
              <a:t>High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accessibility </a:t>
            </a:r>
            <a:r>
              <a:rPr lang="en-US" sz="1800" dirty="0" smtClean="0">
                <a:latin typeface="Times New Roman" panose="02020603050405020304" pitchFamily="18" charset="0"/>
                <a:cs typeface="Times New Roman" panose="02020603050405020304" pitchFamily="18" charset="0"/>
              </a:rPr>
              <a:t>and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portability</a:t>
            </a:r>
          </a:p>
          <a:p>
            <a:pPr lvl="2"/>
            <a:r>
              <a:rPr lang="en-US" sz="1800" dirty="0" smtClean="0">
                <a:latin typeface="Times New Roman" panose="02020603050405020304" pitchFamily="18" charset="0"/>
                <a:cs typeface="Times New Roman" panose="02020603050405020304" pitchFamily="18" charset="0"/>
              </a:rPr>
              <a:t>High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performance </a:t>
            </a:r>
            <a:r>
              <a:rPr lang="en-US" sz="1800" dirty="0" smtClean="0">
                <a:latin typeface="Times New Roman" panose="02020603050405020304" pitchFamily="18" charset="0"/>
                <a:cs typeface="Times New Roman" panose="02020603050405020304" pitchFamily="18" charset="0"/>
              </a:rPr>
              <a:t>and </a:t>
            </a:r>
            <a:r>
              <a:rPr lang="en-US" sz="1800" b="1" i="1" dirty="0" smtClean="0">
                <a:solidFill>
                  <a:schemeClr val="accent6">
                    <a:lumMod val="50000"/>
                  </a:schemeClr>
                </a:solidFill>
                <a:latin typeface="Times New Roman" panose="02020603050405020304" pitchFamily="18" charset="0"/>
                <a:cs typeface="Times New Roman" panose="02020603050405020304" pitchFamily="18" charset="0"/>
              </a:rPr>
              <a:t>optimization</a:t>
            </a:r>
          </a:p>
          <a:p>
            <a:pPr lvl="1"/>
            <a:r>
              <a:rPr lang="en-US" sz="1800" dirty="0" smtClean="0">
                <a:latin typeface="Times New Roman" panose="02020603050405020304" pitchFamily="18" charset="0"/>
                <a:cs typeface="Times New Roman" panose="02020603050405020304" pitchFamily="18" charset="0"/>
              </a:rPr>
              <a:t>Enabling techniques</a:t>
            </a:r>
          </a:p>
          <a:p>
            <a:pPr lvl="2"/>
            <a:r>
              <a:rPr lang="en-US" sz="1800" dirty="0" smtClean="0">
                <a:latin typeface="Times New Roman" panose="02020603050405020304" pitchFamily="18" charset="0"/>
                <a:cs typeface="Times New Roman" panose="02020603050405020304" pitchFamily="18" charset="0"/>
              </a:rPr>
              <a:t>Hardware virtualization</a:t>
            </a:r>
          </a:p>
          <a:p>
            <a:pPr lvl="2"/>
            <a:r>
              <a:rPr lang="en-US" sz="1800" dirty="0" smtClean="0">
                <a:latin typeface="Times New Roman" panose="02020603050405020304" pitchFamily="18" charset="0"/>
                <a:cs typeface="Times New Roman" panose="02020603050405020304" pitchFamily="18" charset="0"/>
              </a:rPr>
              <a:t>Parallelized and distributed computing</a:t>
            </a:r>
          </a:p>
          <a:p>
            <a:pPr lvl="2"/>
            <a:r>
              <a:rPr lang="en-US" sz="1800" dirty="0" smtClean="0">
                <a:latin typeface="Times New Roman" panose="02020603050405020304" pitchFamily="18" charset="0"/>
                <a:cs typeface="Times New Roman" panose="02020603050405020304" pitchFamily="18" charset="0"/>
              </a:rPr>
              <a:t>Web service</a:t>
            </a:r>
          </a:p>
        </p:txBody>
      </p:sp>
    </p:spTree>
    <p:extLst>
      <p:ext uri="{BB962C8B-B14F-4D97-AF65-F5344CB8AC3E}">
        <p14:creationId xmlns:p14="http://schemas.microsoft.com/office/powerpoint/2010/main" val="15324663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Properties </a:t>
            </a:r>
            <a:r>
              <a:rPr lang="en-US" sz="3700" dirty="0">
                <a:solidFill>
                  <a:srgbClr val="C00000"/>
                </a:solidFill>
                <a:effectLst/>
                <a:latin typeface="Times New Roman" pitchFamily="18" charset="0"/>
                <a:cs typeface="Times New Roman" pitchFamily="18" charset="0"/>
              </a:rPr>
              <a:t>of Federated Cloud</a:t>
            </a: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The visibility of a federated cloud assists the user to interpret the organization of several clouds in the federated environment</a:t>
            </a:r>
            <a:r>
              <a:rPr lang="en-US" sz="2400" dirty="0" smtClean="0">
                <a:latin typeface="Times New Roman" panose="02020603050405020304" pitchFamily="18" charset="0"/>
                <a:cs typeface="Times New Roman" panose="02020603050405020304" pitchFamily="18" charset="0"/>
              </a:rPr>
              <a:t>.</a:t>
            </a: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Federated cloud can be monitored in two ways. </a:t>
            </a:r>
            <a:r>
              <a:rPr lang="en-US" sz="2400" dirty="0" err="1">
                <a:latin typeface="Times New Roman" panose="02020603050405020304" pitchFamily="18" charset="0"/>
                <a:cs typeface="Times New Roman" panose="02020603050405020304" pitchFamily="18" charset="0"/>
              </a:rPr>
              <a:t>MaaS</a:t>
            </a:r>
            <a:r>
              <a:rPr lang="en-US" sz="2400" dirty="0">
                <a:latin typeface="Times New Roman" panose="02020603050405020304" pitchFamily="18" charset="0"/>
                <a:cs typeface="Times New Roman" panose="02020603050405020304" pitchFamily="18" charset="0"/>
              </a:rPr>
              <a:t> (Monitoring as a Service) provides information that aids in tracking contracted services to the user. Global monitoring aids in maintaining the federated cloud.</a:t>
            </a:r>
          </a:p>
        </p:txBody>
      </p:sp>
    </p:spTree>
    <p:extLst>
      <p:ext uri="{BB962C8B-B14F-4D97-AF65-F5344CB8AC3E}">
        <p14:creationId xmlns:p14="http://schemas.microsoft.com/office/powerpoint/2010/main" val="13964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Properties </a:t>
            </a:r>
            <a:r>
              <a:rPr lang="en-US" sz="3700" dirty="0">
                <a:solidFill>
                  <a:srgbClr val="C00000"/>
                </a:solidFill>
                <a:effectLst/>
                <a:latin typeface="Times New Roman" pitchFamily="18" charset="0"/>
                <a:cs typeface="Times New Roman" pitchFamily="18" charset="0"/>
              </a:rPr>
              <a:t>of Federated Cloud</a:t>
            </a: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The providers who participate in the federation publish their offers to a central entity. The user interacts with this central entity to verify the prices and propose an offer</a:t>
            </a:r>
            <a:r>
              <a:rPr lang="en-US" sz="2400" dirty="0" smtClean="0">
                <a:latin typeface="Times New Roman" panose="02020603050405020304" pitchFamily="18" charset="0"/>
                <a:cs typeface="Times New Roman" panose="02020603050405020304" pitchFamily="18" charset="0"/>
              </a:rPr>
              <a:t>.</a:t>
            </a: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The marketing objects like infrastructure, software, and platform have to pass through federation when consumed in the federated cloud.</a:t>
            </a:r>
          </a:p>
        </p:txBody>
      </p:sp>
    </p:spTree>
    <p:extLst>
      <p:ext uri="{BB962C8B-B14F-4D97-AF65-F5344CB8AC3E}">
        <p14:creationId xmlns:p14="http://schemas.microsoft.com/office/powerpoint/2010/main" val="37265390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Benefits </a:t>
            </a:r>
            <a:r>
              <a:rPr lang="en-US" sz="3700" dirty="0">
                <a:solidFill>
                  <a:srgbClr val="C00000"/>
                </a:solidFill>
                <a:effectLst/>
                <a:latin typeface="Times New Roman" pitchFamily="18" charset="0"/>
                <a:cs typeface="Times New Roman" pitchFamily="18" charset="0"/>
              </a:rPr>
              <a:t>of Federated Cloud</a:t>
            </a:r>
          </a:p>
        </p:txBody>
      </p:sp>
      <p:sp>
        <p:nvSpPr>
          <p:cNvPr id="3" name="Content Placeholder 2"/>
          <p:cNvSpPr>
            <a:spLocks noGrp="1"/>
          </p:cNvSpPr>
          <p:nvPr>
            <p:ph idx="1"/>
          </p:nvPr>
        </p:nvSpPr>
        <p:spPr/>
        <p:txBody>
          <a:bodyPr>
            <a:normAutofit/>
          </a:bodyPr>
          <a:lstStyle/>
          <a:p>
            <a:pPr algn="just" fontAlgn="base"/>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minimizes the consumption of energy.</a:t>
            </a:r>
          </a:p>
          <a:p>
            <a:pPr algn="just" fontAlgn="base"/>
            <a:r>
              <a:rPr lang="en-US" sz="2400" dirty="0">
                <a:latin typeface="Times New Roman" panose="02020603050405020304" pitchFamily="18" charset="0"/>
                <a:cs typeface="Times New Roman" panose="02020603050405020304" pitchFamily="18" charset="0"/>
              </a:rPr>
              <a:t>It increases reliability.</a:t>
            </a:r>
          </a:p>
          <a:p>
            <a:pPr algn="just" fontAlgn="base"/>
            <a:r>
              <a:rPr lang="en-US" sz="2400" dirty="0">
                <a:latin typeface="Times New Roman" panose="02020603050405020304" pitchFamily="18" charset="0"/>
                <a:cs typeface="Times New Roman" panose="02020603050405020304" pitchFamily="18" charset="0"/>
              </a:rPr>
              <a:t>It minimizes the time and cost of providers due to dynamic scalability.</a:t>
            </a:r>
          </a:p>
          <a:p>
            <a:pPr algn="just" fontAlgn="base"/>
            <a:r>
              <a:rPr lang="en-US" sz="2400" dirty="0">
                <a:latin typeface="Times New Roman" panose="02020603050405020304" pitchFamily="18" charset="0"/>
                <a:cs typeface="Times New Roman" panose="02020603050405020304" pitchFamily="18" charset="0"/>
              </a:rPr>
              <a:t>It connects various cloud service providers globally. The providers may buy and sell services on demand.</a:t>
            </a:r>
          </a:p>
          <a:p>
            <a:pPr algn="just" fontAlgn="base"/>
            <a:r>
              <a:rPr lang="en-US" sz="2400" dirty="0">
                <a:latin typeface="Times New Roman" panose="02020603050405020304" pitchFamily="18" charset="0"/>
                <a:cs typeface="Times New Roman" panose="02020603050405020304" pitchFamily="18" charset="0"/>
              </a:rPr>
              <a:t>It provides easy scaling up of resources.</a:t>
            </a:r>
          </a:p>
        </p:txBody>
      </p:sp>
    </p:spTree>
    <p:extLst>
      <p:ext uri="{BB962C8B-B14F-4D97-AF65-F5344CB8AC3E}">
        <p14:creationId xmlns:p14="http://schemas.microsoft.com/office/powerpoint/2010/main" val="2753396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Challenges of </a:t>
            </a:r>
            <a:r>
              <a:rPr lang="en-US" sz="3700" dirty="0">
                <a:solidFill>
                  <a:srgbClr val="C00000"/>
                </a:solidFill>
                <a:effectLst/>
                <a:latin typeface="Times New Roman" pitchFamily="18" charset="0"/>
                <a:cs typeface="Times New Roman" pitchFamily="18" charset="0"/>
              </a:rPr>
              <a:t>Federated Cloud</a:t>
            </a:r>
          </a:p>
        </p:txBody>
      </p:sp>
      <p:sp>
        <p:nvSpPr>
          <p:cNvPr id="3" name="Content Placeholder 2"/>
          <p:cNvSpPr>
            <a:spLocks noGrp="1"/>
          </p:cNvSpPr>
          <p:nvPr>
            <p:ph idx="1"/>
          </p:nvPr>
        </p:nvSpPr>
        <p:spPr/>
        <p:txBody>
          <a:bodyPr>
            <a:normAutofit/>
          </a:bodyPr>
          <a:lstStyle/>
          <a:p>
            <a:pPr fontAlgn="base"/>
            <a:r>
              <a:rPr lang="en-US" sz="2400" dirty="0">
                <a:latin typeface="Times New Roman" panose="02020603050405020304" pitchFamily="18" charset="0"/>
                <a:cs typeface="Times New Roman" panose="02020603050405020304" pitchFamily="18" charset="0"/>
              </a:rPr>
              <a:t>In cloud federation, it is common to have more than one provider for processing the incoming demands. </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such cases, there must be a scheme needed to distribute the incoming demands equally among the cloud service providers.</a:t>
            </a:r>
          </a:p>
          <a:p>
            <a:pPr fontAlgn="base"/>
            <a:endParaRPr lang="en-US" sz="2400" dirty="0" smtClean="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increasing requests in cloud federation have resulted in more heterogeneous infrastructure, making interoperability an area of concern. </a:t>
            </a:r>
          </a:p>
        </p:txBody>
      </p:sp>
    </p:spTree>
    <p:extLst>
      <p:ext uri="{BB962C8B-B14F-4D97-AF65-F5344CB8AC3E}">
        <p14:creationId xmlns:p14="http://schemas.microsoft.com/office/powerpoint/2010/main" val="26568093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Challenges of </a:t>
            </a:r>
            <a:r>
              <a:rPr lang="en-US" sz="3700" dirty="0">
                <a:solidFill>
                  <a:srgbClr val="C00000"/>
                </a:solidFill>
                <a:effectLst/>
                <a:latin typeface="Times New Roman" pitchFamily="18" charset="0"/>
                <a:cs typeface="Times New Roman" pitchFamily="18" charset="0"/>
              </a:rPr>
              <a:t>Federated Cloud</a:t>
            </a:r>
          </a:p>
        </p:txBody>
      </p:sp>
      <p:sp>
        <p:nvSpPr>
          <p:cNvPr id="3" name="Content Placeholder 2"/>
          <p:cNvSpPr>
            <a:spLocks noGrp="1"/>
          </p:cNvSpPr>
          <p:nvPr>
            <p:ph idx="1"/>
          </p:nvPr>
        </p:nvSpPr>
        <p:spPr/>
        <p:txBody>
          <a:bodyPr>
            <a:normAutofit/>
          </a:bodyPr>
          <a:lstStyle/>
          <a:p>
            <a:pPr fontAlgn="base"/>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becomes a challenge for cloud users to select relevant cloud service providers and therefore, it ties them to a particular cloud service provider.</a:t>
            </a:r>
          </a:p>
          <a:p>
            <a:pPr fontAlgn="base"/>
            <a:endParaRPr lang="en-US" sz="2400" dirty="0" smtClean="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federated cloud means constructing a seamless cloud environment that can interact with people, different devices, several application interfaces, and other entities.</a:t>
            </a:r>
          </a:p>
        </p:txBody>
      </p:sp>
    </p:spTree>
    <p:extLst>
      <p:ext uri="{BB962C8B-B14F-4D97-AF65-F5344CB8AC3E}">
        <p14:creationId xmlns:p14="http://schemas.microsoft.com/office/powerpoint/2010/main" val="37668680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Federated Cloud technologies</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fontAlgn="base"/>
            <a:r>
              <a:rPr lang="en-US" sz="2400" dirty="0" err="1" smtClean="0">
                <a:latin typeface="Times New Roman" panose="02020603050405020304" pitchFamily="18" charset="0"/>
                <a:cs typeface="Times New Roman" panose="02020603050405020304" pitchFamily="18" charset="0"/>
              </a:rPr>
              <a:t>OpenNebula</a:t>
            </a:r>
            <a:endParaRPr lang="en-US" sz="2400" dirty="0" smtClean="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Aneka </a:t>
            </a:r>
            <a:r>
              <a:rPr lang="en-US" sz="2400" dirty="0">
                <a:latin typeface="Times New Roman" panose="02020603050405020304" pitchFamily="18" charset="0"/>
                <a:cs typeface="Times New Roman" panose="02020603050405020304" pitchFamily="18" charset="0"/>
              </a:rPr>
              <a:t>coordinator  </a:t>
            </a:r>
            <a:endParaRPr lang="en-US" sz="2400" dirty="0" smtClean="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Eucalyptus</a:t>
            </a:r>
          </a:p>
        </p:txBody>
      </p:sp>
    </p:spTree>
    <p:extLst>
      <p:ext uri="{BB962C8B-B14F-4D97-AF65-F5344CB8AC3E}">
        <p14:creationId xmlns:p14="http://schemas.microsoft.com/office/powerpoint/2010/main" val="39236275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1. </a:t>
            </a:r>
            <a:r>
              <a:rPr lang="en-US" sz="3700" dirty="0" err="1" smtClean="0">
                <a:solidFill>
                  <a:srgbClr val="C00000"/>
                </a:solidFill>
                <a:effectLst/>
                <a:latin typeface="Times New Roman" pitchFamily="18" charset="0"/>
                <a:cs typeface="Times New Roman" pitchFamily="18" charset="0"/>
              </a:rPr>
              <a:t>OpenNebula</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It is a cloud computing platform for managing heterogeneous distributed data center infrastructures. </a:t>
            </a:r>
            <a:endParaRPr lang="en-US" sz="2400" dirty="0" smtClean="0">
              <a:latin typeface="Times New Roman" panose="02020603050405020304" pitchFamily="18" charset="0"/>
              <a:cs typeface="Times New Roman" panose="02020603050405020304" pitchFamily="18" charset="0"/>
            </a:endParaRP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can use the resources of its interoperability, leveraging existing information technology assets, protecting the deals, and adding the application programming interface (API).</a:t>
            </a:r>
          </a:p>
        </p:txBody>
      </p:sp>
    </p:spTree>
    <p:extLst>
      <p:ext uri="{BB962C8B-B14F-4D97-AF65-F5344CB8AC3E}">
        <p14:creationId xmlns:p14="http://schemas.microsoft.com/office/powerpoint/2010/main" val="96487139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a:solidFill>
                  <a:srgbClr val="C00000"/>
                </a:solidFill>
                <a:effectLst/>
                <a:latin typeface="Times New Roman" pitchFamily="18" charset="0"/>
                <a:cs typeface="Times New Roman" pitchFamily="18" charset="0"/>
              </a:rPr>
              <a:t>2</a:t>
            </a:r>
            <a:r>
              <a:rPr lang="en-US" sz="3700" dirty="0" smtClean="0">
                <a:solidFill>
                  <a:srgbClr val="C00000"/>
                </a:solidFill>
                <a:effectLst/>
                <a:latin typeface="Times New Roman" pitchFamily="18" charset="0"/>
                <a:cs typeface="Times New Roman" pitchFamily="18" charset="0"/>
              </a:rPr>
              <a:t>. Aneka Coordinator</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The Aneka coordinator is a proposition of the Aneka services and Aneka peer components (network architectures) which give the cloud ability and performance to interact with other cloud services.</a:t>
            </a:r>
          </a:p>
        </p:txBody>
      </p:sp>
    </p:spTree>
    <p:extLst>
      <p:ext uri="{BB962C8B-B14F-4D97-AF65-F5344CB8AC3E}">
        <p14:creationId xmlns:p14="http://schemas.microsoft.com/office/powerpoint/2010/main" val="2417030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ctr"/>
            <a:r>
              <a:rPr lang="en-US" sz="3700" dirty="0" smtClean="0">
                <a:solidFill>
                  <a:srgbClr val="C00000"/>
                </a:solidFill>
                <a:effectLst/>
                <a:latin typeface="Times New Roman" pitchFamily="18" charset="0"/>
                <a:cs typeface="Times New Roman" pitchFamily="18" charset="0"/>
              </a:rPr>
              <a:t>3. Eucalyptus</a:t>
            </a:r>
            <a:endParaRPr lang="en-US" sz="3700" dirty="0">
              <a:solidFill>
                <a:srgbClr val="C00000"/>
              </a:solidFill>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Eucalyptus defines the pooling computational, storage, and network resources that can be measured scaled up or down as application workloads change in the utilization of the software. </a:t>
            </a:r>
            <a:endParaRPr lang="en-US" sz="2400" dirty="0" smtClean="0">
              <a:latin typeface="Times New Roman" panose="02020603050405020304" pitchFamily="18" charset="0"/>
              <a:cs typeface="Times New Roman" panose="02020603050405020304" pitchFamily="18" charset="0"/>
            </a:endParaRP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an open-source framework that performs the storage, network, and many other computational resources to access the cloud environment.</a:t>
            </a:r>
          </a:p>
        </p:txBody>
      </p:sp>
    </p:spTree>
    <p:extLst>
      <p:ext uri="{BB962C8B-B14F-4D97-AF65-F5344CB8AC3E}">
        <p14:creationId xmlns:p14="http://schemas.microsoft.com/office/powerpoint/2010/main" val="19197202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119</a:t>
            </a:fld>
            <a:endParaRPr lang="en-US"/>
          </a:p>
        </p:txBody>
      </p:sp>
      <p:sp>
        <p:nvSpPr>
          <p:cNvPr id="3" name="Rectangle 2"/>
          <p:cNvSpPr/>
          <p:nvPr/>
        </p:nvSpPr>
        <p:spPr>
          <a:xfrm>
            <a:off x="2514600" y="2353270"/>
            <a:ext cx="446308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pPr algn="ctr"/>
            <a:r>
              <a:rPr lang="en-US" sz="3600" dirty="0">
                <a:solidFill>
                  <a:srgbClr val="C00000"/>
                </a:solidFill>
                <a:latin typeface="Times New Roman" panose="02020603050405020304" pitchFamily="18" charset="0"/>
                <a:cs typeface="Times New Roman" panose="02020603050405020304" pitchFamily="18" charset="0"/>
              </a:rPr>
              <a:t>Properties and Characteristics</a:t>
            </a:r>
          </a:p>
        </p:txBody>
      </p:sp>
    </p:spTree>
    <p:extLst>
      <p:ext uri="{BB962C8B-B14F-4D97-AF65-F5344CB8AC3E}">
        <p14:creationId xmlns:p14="http://schemas.microsoft.com/office/powerpoint/2010/main" val="284159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normAutofit/>
          </a:bodyPr>
          <a:lstStyle/>
          <a:p>
            <a:pPr algn="ctr"/>
            <a:r>
              <a:rPr lang="en-US" sz="3600" dirty="0">
                <a:solidFill>
                  <a:srgbClr val="C00000"/>
                </a:solidFill>
                <a:latin typeface="Times New Roman" panose="02020603050405020304" pitchFamily="18" charset="0"/>
                <a:cs typeface="Times New Roman" panose="02020603050405020304" pitchFamily="18" charset="0"/>
              </a:rPr>
              <a:t>Central Ideas</a:t>
            </a: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Perspective from user :</a:t>
            </a:r>
          </a:p>
          <a:p>
            <a:pPr lvl="1"/>
            <a:r>
              <a:rPr lang="en-US" dirty="0" smtClean="0">
                <a:latin typeface="Times New Roman" panose="02020603050405020304" pitchFamily="18" charset="0"/>
                <a:cs typeface="Times New Roman" panose="02020603050405020304" pitchFamily="18" charset="0"/>
              </a:rPr>
              <a:t>Users do not care about how the works are done</a:t>
            </a:r>
          </a:p>
          <a:p>
            <a:pPr lvl="2"/>
            <a:r>
              <a:rPr lang="en-US" dirty="0" smtClean="0">
                <a:latin typeface="Times New Roman" panose="02020603050405020304" pitchFamily="18" charset="0"/>
                <a:cs typeface="Times New Roman" panose="02020603050405020304" pitchFamily="18" charset="0"/>
              </a:rPr>
              <a:t>Instead, they only concern about what they </a:t>
            </a:r>
            <a:r>
              <a:rPr lang="en-US" altLang="zh-TW" dirty="0" smtClean="0">
                <a:latin typeface="Times New Roman" panose="02020603050405020304" pitchFamily="18" charset="0"/>
                <a:cs typeface="Times New Roman" panose="02020603050405020304" pitchFamily="18" charset="0"/>
              </a:rPr>
              <a:t>can </a:t>
            </a:r>
            <a:r>
              <a:rPr lang="en-US" dirty="0" smtClean="0">
                <a:latin typeface="Times New Roman" panose="02020603050405020304" pitchFamily="18" charset="0"/>
                <a:cs typeface="Times New Roman" panose="02020603050405020304" pitchFamily="18" charset="0"/>
              </a:rPr>
              <a:t>get</a:t>
            </a:r>
          </a:p>
          <a:p>
            <a:pPr lvl="1"/>
            <a:r>
              <a:rPr lang="en-US" dirty="0" smtClean="0">
                <a:latin typeface="Times New Roman" panose="02020603050405020304" pitchFamily="18" charset="0"/>
                <a:cs typeface="Times New Roman" panose="02020603050405020304" pitchFamily="18" charset="0"/>
              </a:rPr>
              <a:t>Users do not care about what the provider actually did</a:t>
            </a:r>
          </a:p>
          <a:p>
            <a:pPr lvl="2"/>
            <a:r>
              <a:rPr lang="en-US" dirty="0" smtClean="0">
                <a:latin typeface="Times New Roman" panose="02020603050405020304" pitchFamily="18" charset="0"/>
                <a:cs typeface="Times New Roman" panose="02020603050405020304" pitchFamily="18" charset="0"/>
              </a:rPr>
              <a:t>Instead, they only concern about their quality of service</a:t>
            </a:r>
          </a:p>
          <a:p>
            <a:pPr lvl="1"/>
            <a:r>
              <a:rPr lang="en-US" dirty="0" smtClean="0">
                <a:latin typeface="Times New Roman" panose="02020603050405020304" pitchFamily="18" charset="0"/>
                <a:cs typeface="Times New Roman" panose="02020603050405020304" pitchFamily="18" charset="0"/>
              </a:rPr>
              <a:t>Users do not want to own the physical infrastructure</a:t>
            </a:r>
          </a:p>
          <a:p>
            <a:pPr lvl="2"/>
            <a:r>
              <a:rPr lang="en-US" dirty="0" smtClean="0">
                <a:latin typeface="Times New Roman" panose="02020603050405020304" pitchFamily="18" charset="0"/>
                <a:cs typeface="Times New Roman" panose="02020603050405020304" pitchFamily="18" charset="0"/>
              </a:rPr>
              <a:t>Instead, they only want to pay as many as they used</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What dose user really care ?</a:t>
            </a:r>
          </a:p>
          <a:p>
            <a:pPr lvl="1"/>
            <a:r>
              <a:rPr lang="en-US" dirty="0" smtClean="0">
                <a:latin typeface="Times New Roman" panose="02020603050405020304" pitchFamily="18" charset="0"/>
                <a:cs typeface="Times New Roman" panose="02020603050405020304" pitchFamily="18" charset="0"/>
              </a:rPr>
              <a:t>They only care about their “Service”</a:t>
            </a:r>
          </a:p>
        </p:txBody>
      </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7268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normAutofit/>
          </a:bodyPr>
          <a:lstStyle/>
          <a:p>
            <a:pPr algn="ctr"/>
            <a:r>
              <a:rPr lang="en-US" sz="3600" dirty="0">
                <a:solidFill>
                  <a:srgbClr val="C00000"/>
                </a:solidFill>
                <a:latin typeface="Times New Roman" panose="02020603050405020304" pitchFamily="18" charset="0"/>
                <a:cs typeface="Times New Roman" panose="02020603050405020304" pitchFamily="18" charset="0"/>
              </a:rPr>
              <a:t>Utility Computing</a:t>
            </a:r>
          </a:p>
        </p:txBody>
      </p:sp>
      <p:sp>
        <p:nvSpPr>
          <p:cNvPr id="3" name="Content Placeholder 2"/>
          <p:cNvSpPr>
            <a:spLocks noGrp="1"/>
          </p:cNvSpPr>
          <p:nvPr>
            <p:ph idx="1"/>
          </p:nvPr>
        </p:nvSpPr>
        <p:spPr>
          <a:xfrm>
            <a:off x="2971800" y="1790701"/>
            <a:ext cx="6019800" cy="3276599"/>
          </a:xfrm>
        </p:spPr>
        <p:txBody>
          <a:bodyPr>
            <a:normAutofit fontScale="92500"/>
          </a:bodyPr>
          <a:lstStyle/>
          <a:p>
            <a:r>
              <a:rPr lang="en-US" dirty="0" smtClean="0">
                <a:latin typeface="Times New Roman" panose="02020603050405020304" pitchFamily="18" charset="0"/>
                <a:cs typeface="Times New Roman" panose="02020603050405020304" pitchFamily="18" charset="0"/>
              </a:rPr>
              <a:t>One service provisioning model</a:t>
            </a:r>
          </a:p>
          <a:p>
            <a:pPr lvl="1"/>
            <a:r>
              <a:rPr lang="en-US" dirty="0" smtClean="0">
                <a:latin typeface="Times New Roman" panose="02020603050405020304" pitchFamily="18" charset="0"/>
                <a:cs typeface="Times New Roman" panose="02020603050405020304" pitchFamily="18" charset="0"/>
              </a:rPr>
              <a:t>Service provider makes computing resources and infrastructure management available to the customer as needed, and charges them for specific usage rather than a flat rate.</a:t>
            </a:r>
          </a:p>
          <a:p>
            <a:pPr lvl="1"/>
            <a:r>
              <a:rPr lang="en-US" dirty="0" smtClean="0">
                <a:latin typeface="Times New Roman" panose="02020603050405020304" pitchFamily="18" charset="0"/>
                <a:cs typeface="Times New Roman" panose="02020603050405020304" pitchFamily="18" charset="0"/>
              </a:rPr>
              <a:t>Like other types of on-demand computing , the utility model seeks to maximize the efficient use of resources and/or minimize associated costs.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639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r>
              <a:rPr lang="en-US" sz="2400" dirty="0">
                <a:latin typeface="Times New Roman" panose="02020603050405020304" pitchFamily="18" charset="0"/>
                <a:cs typeface="Times New Roman" panose="02020603050405020304" pitchFamily="18" charset="0"/>
              </a:rPr>
              <a:t>Cloud</a:t>
            </a:r>
          </a:p>
          <a:p>
            <a:r>
              <a:rPr lang="en-US" sz="2400" dirty="0">
                <a:latin typeface="Times New Roman" panose="02020603050405020304" pitchFamily="18" charset="0"/>
                <a:cs typeface="Times New Roman" panose="02020603050405020304" pitchFamily="18" charset="0"/>
              </a:rPr>
              <a:t>IT Resources</a:t>
            </a:r>
          </a:p>
          <a:p>
            <a:r>
              <a:rPr lang="en-US" sz="2400" dirty="0">
                <a:latin typeface="Times New Roman" panose="02020603050405020304" pitchFamily="18" charset="0"/>
                <a:cs typeface="Times New Roman" panose="02020603050405020304" pitchFamily="18" charset="0"/>
              </a:rPr>
              <a:t>On-Premise</a:t>
            </a:r>
          </a:p>
          <a:p>
            <a:r>
              <a:rPr lang="en-US" sz="2400" dirty="0">
                <a:latin typeface="Times New Roman" panose="02020603050405020304" pitchFamily="18" charset="0"/>
                <a:cs typeface="Times New Roman" panose="02020603050405020304" pitchFamily="18" charset="0"/>
              </a:rPr>
              <a:t>Cloud Consumer &amp; cloud Providers</a:t>
            </a:r>
          </a:p>
          <a:p>
            <a:r>
              <a:rPr lang="en-US" sz="2400" dirty="0">
                <a:latin typeface="Times New Roman" panose="02020603050405020304" pitchFamily="18" charset="0"/>
                <a:cs typeface="Times New Roman" panose="02020603050405020304" pitchFamily="18" charset="0"/>
              </a:rPr>
              <a:t>Scaling</a:t>
            </a:r>
          </a:p>
          <a:p>
            <a:r>
              <a:rPr lang="en-US" sz="2400" dirty="0">
                <a:latin typeface="Times New Roman" panose="02020603050405020304" pitchFamily="18" charset="0"/>
                <a:cs typeface="Times New Roman" panose="02020603050405020304" pitchFamily="18" charset="0"/>
              </a:rPr>
              <a:t>Cloud Service</a:t>
            </a:r>
          </a:p>
          <a:p>
            <a:r>
              <a:rPr lang="en-US" sz="2400" dirty="0">
                <a:latin typeface="Times New Roman" panose="02020603050405020304" pitchFamily="18" charset="0"/>
                <a:cs typeface="Times New Roman" panose="02020603050405020304" pitchFamily="18" charset="0"/>
              </a:rPr>
              <a:t>Cloud Service Consumer</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Basic </a:t>
            </a:r>
            <a:r>
              <a:rPr lang="en-US" sz="4000" dirty="0" smtClean="0">
                <a:solidFill>
                  <a:srgbClr val="C00000"/>
                </a:solidFill>
                <a:latin typeface="Times New Roman" panose="02020603050405020304" pitchFamily="18" charset="0"/>
                <a:cs typeface="Times New Roman" panose="02020603050405020304" pitchFamily="18" charset="0"/>
              </a:rPr>
              <a:t>Concepts </a:t>
            </a:r>
            <a:r>
              <a:rPr lang="en-US" sz="4000" dirty="0">
                <a:solidFill>
                  <a:srgbClr val="C00000"/>
                </a:solidFill>
                <a:latin typeface="Times New Roman" panose="02020603050405020304" pitchFamily="18" charset="0"/>
                <a:cs typeface="Times New Roman" panose="02020603050405020304" pitchFamily="18" charset="0"/>
              </a:rPr>
              <a:t>and Terminology</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127157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a:latin typeface="Times New Roman" panose="02020603050405020304" pitchFamily="18" charset="0"/>
                <a:cs typeface="Times New Roman" panose="02020603050405020304" pitchFamily="18" charset="0"/>
              </a:rPr>
              <a:t>Cloud refers to a distinct IT environment that is designed for the purpose of remotely provisioning scalable and measured IT resources.</a:t>
            </a:r>
          </a:p>
        </p:txBody>
      </p:sp>
      <p:sp>
        <p:nvSpPr>
          <p:cNvPr id="2" name="Title 1"/>
          <p:cNvSpPr>
            <a:spLocks noGrp="1"/>
          </p:cNvSpPr>
          <p:nvPr>
            <p:ph type="title"/>
          </p:nvPr>
        </p:nvSpPr>
        <p:spPr>
          <a:xfrm>
            <a:off x="457200" y="0"/>
            <a:ext cx="8229600" cy="1143000"/>
          </a:xfrm>
        </p:spPr>
        <p:txBody>
          <a:bodyPr>
            <a:normAutofit/>
          </a:bodyPr>
          <a:lstStyle/>
          <a:p>
            <a:pPr algn="ctr"/>
            <a:r>
              <a:rPr lang="en-US" sz="3600" dirty="0" smtClean="0">
                <a:solidFill>
                  <a:srgbClr val="C00000"/>
                </a:solidFill>
                <a:latin typeface="Times New Roman" panose="02020603050405020304" pitchFamily="18" charset="0"/>
                <a:cs typeface="Times New Roman" panose="02020603050405020304" pitchFamily="18" charset="0"/>
              </a:rPr>
              <a:t>Cloud</a:t>
            </a:r>
            <a:endParaRPr lang="en-US" sz="36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038895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r>
              <a:rPr lang="en-US" sz="2400" dirty="0">
                <a:latin typeface="Times New Roman" panose="02020603050405020304" pitchFamily="18" charset="0"/>
                <a:cs typeface="Times New Roman" panose="02020603050405020304" pitchFamily="18" charset="0"/>
              </a:rPr>
              <a:t>An IT resource is a physical or virtual IT related artifact that can be either software based or hardware based</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lgn="ctr"/>
            <a:r>
              <a:rPr lang="en-US" sz="3600" dirty="0">
                <a:solidFill>
                  <a:srgbClr val="C00000"/>
                </a:solidFill>
                <a:latin typeface="Times New Roman" panose="02020603050405020304" pitchFamily="18" charset="0"/>
                <a:cs typeface="Times New Roman" panose="02020603050405020304" pitchFamily="18" charset="0"/>
              </a:rPr>
              <a:t>IT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505" y="2305050"/>
            <a:ext cx="6608099"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2" y="4026593"/>
            <a:ext cx="4038600" cy="2374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9554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a:latin typeface="Times New Roman" panose="02020603050405020304" pitchFamily="18" charset="0"/>
                <a:cs typeface="Times New Roman" panose="02020603050405020304" pitchFamily="18" charset="0"/>
              </a:rPr>
              <a:t>An IT resource that is hosted in a conventional IT enterprise within an organizational boundary is considered to be located on the premises of the IT enterprise, or </a:t>
            </a:r>
            <a:r>
              <a:rPr lang="en-US" sz="2400" i="1" dirty="0" err="1">
                <a:latin typeface="Times New Roman" panose="02020603050405020304" pitchFamily="18" charset="0"/>
                <a:cs typeface="Times New Roman" panose="02020603050405020304" pitchFamily="18" charset="0"/>
              </a:rPr>
              <a:t>on-premise</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short</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on-premise</a:t>
            </a:r>
            <a:r>
              <a:rPr lang="en-US" sz="2400" dirty="0">
                <a:latin typeface="Times New Roman" panose="02020603050405020304" pitchFamily="18" charset="0"/>
                <a:cs typeface="Times New Roman" panose="02020603050405020304" pitchFamily="18" charset="0"/>
              </a:rPr>
              <a:t>” is another way of stating “on the premises of a controlled IT environment that is not cloud-based.”</a:t>
            </a:r>
          </a:p>
        </p:txBody>
      </p:sp>
      <p:sp>
        <p:nvSpPr>
          <p:cNvPr id="2" name="Title 1"/>
          <p:cNvSpPr>
            <a:spLocks noGrp="1"/>
          </p:cNvSpPr>
          <p:nvPr>
            <p:ph type="title"/>
          </p:nvPr>
        </p:nvSpPr>
        <p:spPr>
          <a:xfrm>
            <a:off x="457200" y="0"/>
            <a:ext cx="8229600" cy="1143000"/>
          </a:xfrm>
        </p:spPr>
        <p:txBody>
          <a:bodyPr>
            <a:normAutofit/>
          </a:bodyPr>
          <a:lstStyle/>
          <a:p>
            <a:pPr algn="ctr"/>
            <a:r>
              <a:rPr lang="en-US" sz="3600" dirty="0">
                <a:solidFill>
                  <a:srgbClr val="C00000"/>
                </a:solidFill>
                <a:latin typeface="Times New Roman" panose="02020603050405020304" pitchFamily="18" charset="0"/>
                <a:cs typeface="Times New Roman" panose="02020603050405020304" pitchFamily="18" charset="0"/>
              </a:rPr>
              <a:t>On-Premise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586135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600" dirty="0">
                <a:latin typeface="Times New Roman" panose="02020603050405020304" pitchFamily="18" charset="0"/>
                <a:cs typeface="Times New Roman" panose="02020603050405020304" pitchFamily="18" charset="0"/>
              </a:rPr>
              <a:t>The party that provides cloud-based IT resources is the </a:t>
            </a:r>
            <a:r>
              <a:rPr lang="en-US" sz="2600" i="1" dirty="0">
                <a:latin typeface="Times New Roman" panose="02020603050405020304" pitchFamily="18" charset="0"/>
                <a:cs typeface="Times New Roman" panose="02020603050405020304" pitchFamily="18" charset="0"/>
              </a:rPr>
              <a:t>cloud </a:t>
            </a:r>
            <a:r>
              <a:rPr lang="en-US" sz="2600" i="1" dirty="0" smtClean="0">
                <a:latin typeface="Times New Roman" panose="02020603050405020304" pitchFamily="18" charset="0"/>
                <a:cs typeface="Times New Roman" panose="02020603050405020304" pitchFamily="18" charset="0"/>
              </a:rPr>
              <a:t>provider</a:t>
            </a:r>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party that uses cloud-based IT resources is the </a:t>
            </a:r>
            <a:r>
              <a:rPr lang="en-US" sz="2600" i="1" dirty="0">
                <a:latin typeface="Times New Roman" panose="02020603050405020304" pitchFamily="18" charset="0"/>
                <a:cs typeface="Times New Roman" panose="02020603050405020304" pitchFamily="18" charset="0"/>
              </a:rPr>
              <a:t>cloud consumer</a:t>
            </a:r>
            <a:r>
              <a:rPr lang="en-US" sz="2600" dirty="0">
                <a:latin typeface="Times New Roman" panose="02020603050405020304" pitchFamily="18" charset="0"/>
                <a:cs typeface="Times New Roman" panose="02020603050405020304" pitchFamily="18" charset="0"/>
              </a:rPr>
              <a:t>.</a:t>
            </a:r>
          </a:p>
        </p:txBody>
      </p:sp>
      <p:sp>
        <p:nvSpPr>
          <p:cNvPr id="2" name="Title 1"/>
          <p:cNvSpPr>
            <a:spLocks noGrp="1"/>
          </p:cNvSpPr>
          <p:nvPr>
            <p:ph type="title"/>
          </p:nvPr>
        </p:nvSpPr>
        <p:spPr>
          <a:xfrm>
            <a:off x="457200" y="0"/>
            <a:ext cx="8229600" cy="1143000"/>
          </a:xfrm>
        </p:spPr>
        <p:txBody>
          <a:bodyPr>
            <a:normAutofit/>
          </a:bodyPr>
          <a:lstStyle/>
          <a:p>
            <a:pPr algn="ctr"/>
            <a:r>
              <a:rPr lang="en-US" sz="3200" dirty="0">
                <a:solidFill>
                  <a:srgbClr val="C00000"/>
                </a:solidFill>
                <a:latin typeface="Times New Roman" panose="02020603050405020304" pitchFamily="18" charset="0"/>
                <a:cs typeface="Times New Roman" panose="02020603050405020304" pitchFamily="18" charset="0"/>
              </a:rPr>
              <a:t>Cloud Consumer &amp; cloud Provider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782188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lnSpcReduction="10000"/>
          </a:bodyPr>
          <a:lstStyle/>
          <a:p>
            <a:pPr algn="just"/>
            <a:r>
              <a:rPr lang="en-US" altLang="en-US" sz="2400" dirty="0">
                <a:latin typeface="Times New Roman" panose="02020603050405020304" pitchFamily="18" charset="0"/>
                <a:cs typeface="Times New Roman" panose="02020603050405020304" pitchFamily="18" charset="0"/>
              </a:rPr>
              <a:t>Cloud Computing provides us a means by which we can access the applications as utilities, over the Internet. It allows us to create, configure, and customize applications online.</a:t>
            </a:r>
          </a:p>
          <a:p>
            <a:pPr algn="just"/>
            <a:endParaRPr lang="en-US" altLang="en-US" sz="3200" dirty="0">
              <a:latin typeface="Times New Roman" panose="02020603050405020304" pitchFamily="18" charset="0"/>
              <a:cs typeface="Times New Roman" panose="02020603050405020304" pitchFamily="18" charset="0"/>
            </a:endParaRPr>
          </a:p>
          <a:p>
            <a:pPr algn="just"/>
            <a:r>
              <a:rPr lang="en-US" altLang="en-US" sz="2400" dirty="0">
                <a:latin typeface="Times New Roman" panose="02020603050405020304" pitchFamily="18" charset="0"/>
                <a:cs typeface="Times New Roman" panose="02020603050405020304" pitchFamily="18" charset="0"/>
              </a:rPr>
              <a:t>With Cloud Computing users can access database resources via the internet from anywhere for as long as they need without worrying about any maintenance or management of actual resources.</a:t>
            </a:r>
          </a:p>
        </p:txBody>
      </p:sp>
      <p:sp>
        <p:nvSpPr>
          <p:cNvPr id="2" name="Title 1"/>
          <p:cNvSpPr>
            <a:spLocks noGrp="1"/>
          </p:cNvSpPr>
          <p:nvPr>
            <p:ph type="title"/>
          </p:nvPr>
        </p:nvSpPr>
        <p:spPr>
          <a:xfrm>
            <a:off x="457200" y="0"/>
            <a:ext cx="8229600" cy="1143000"/>
          </a:xfrm>
        </p:spPr>
        <p:txBody>
          <a:bodyPr>
            <a:normAutofit/>
          </a:bodyPr>
          <a:lstStyle/>
          <a:p>
            <a:pPr algn="ctr"/>
            <a:r>
              <a:rPr lang="en-IN" sz="3700" dirty="0" smtClean="0">
                <a:solidFill>
                  <a:srgbClr val="C00000"/>
                </a:solidFill>
                <a:latin typeface="Times New Roman" pitchFamily="18" charset="0"/>
                <a:cs typeface="Times New Roman" pitchFamily="18" charset="0"/>
              </a:rPr>
              <a:t>Introduction</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20201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a:latin typeface="Times New Roman" panose="02020603050405020304" pitchFamily="18" charset="0"/>
                <a:cs typeface="Times New Roman" panose="02020603050405020304" pitchFamily="18" charset="0"/>
              </a:rPr>
              <a:t>Scaling represents the ability of the IT resource to handle increased or decreased usages </a:t>
            </a:r>
            <a:r>
              <a:rPr lang="en-US" sz="2400" dirty="0" smtClean="0">
                <a:latin typeface="Times New Roman" panose="02020603050405020304" pitchFamily="18" charset="0"/>
                <a:cs typeface="Times New Roman" panose="02020603050405020304" pitchFamily="18" charset="0"/>
              </a:rPr>
              <a:t>demands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Two types of scaling:-</a:t>
            </a:r>
          </a:p>
          <a:p>
            <a:pPr marL="0" indent="0" algn="just">
              <a:buNone/>
            </a:pPr>
            <a:r>
              <a:rPr lang="en-US" sz="2400" dirty="0">
                <a:latin typeface="Times New Roman" panose="02020603050405020304" pitchFamily="18" charset="0"/>
                <a:cs typeface="Times New Roman" panose="02020603050405020304" pitchFamily="18" charset="0"/>
              </a:rPr>
              <a:t>      - Horizontal Scaling-scaling out and scaling in</a:t>
            </a:r>
          </a:p>
          <a:p>
            <a:pPr marL="0" indent="0" algn="just">
              <a:buNone/>
            </a:pPr>
            <a:r>
              <a:rPr lang="en-US" sz="2400" dirty="0">
                <a:latin typeface="Times New Roman" panose="02020603050405020304" pitchFamily="18" charset="0"/>
                <a:cs typeface="Times New Roman" panose="02020603050405020304" pitchFamily="18" charset="0"/>
              </a:rPr>
              <a:t>      - Vertical Scaling-scaling up and scaling down</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Scaling</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062041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allocating or releasing of IT resources that are of the same type is referred to as </a:t>
            </a:r>
            <a:r>
              <a:rPr lang="en-US" sz="2400" i="1" dirty="0" smtClean="0">
                <a:latin typeface="Times New Roman" panose="02020603050405020304" pitchFamily="18" charset="0"/>
                <a:cs typeface="Times New Roman" panose="02020603050405020304" pitchFamily="18" charset="0"/>
              </a:rPr>
              <a:t>horizontal scaling</a:t>
            </a:r>
            <a:r>
              <a:rPr lang="en-US" sz="2400" dirty="0" smtClean="0">
                <a:latin typeface="Times New Roman" panose="02020603050405020304" pitchFamily="18" charset="0"/>
                <a:cs typeface="Times New Roman" panose="02020603050405020304" pitchFamily="18" charset="0"/>
              </a:rPr>
              <a:t> </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The horizontal allocation of resources is referred to as </a:t>
            </a:r>
            <a:r>
              <a:rPr lang="en-US" sz="2400" i="1" dirty="0" smtClean="0">
                <a:latin typeface="Times New Roman" panose="02020603050405020304" pitchFamily="18" charset="0"/>
                <a:cs typeface="Times New Roman" panose="02020603050405020304" pitchFamily="18" charset="0"/>
              </a:rPr>
              <a:t>scaling out </a:t>
            </a:r>
            <a:r>
              <a:rPr lang="en-US" sz="2400" dirty="0" smtClean="0">
                <a:latin typeface="Times New Roman" panose="02020603050405020304" pitchFamily="18" charset="0"/>
                <a:cs typeface="Times New Roman" panose="02020603050405020304" pitchFamily="18" charset="0"/>
              </a:rPr>
              <a:t>and the horizontal releasing of resources is referred to as </a:t>
            </a:r>
            <a:r>
              <a:rPr lang="en-US" sz="2400" i="1" dirty="0" smtClean="0">
                <a:latin typeface="Times New Roman" panose="02020603050405020304" pitchFamily="18" charset="0"/>
                <a:cs typeface="Times New Roman" panose="02020603050405020304" pitchFamily="18" charset="0"/>
              </a:rPr>
              <a:t>scaling in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Horizontal Scaling</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3" y="3886201"/>
            <a:ext cx="5562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687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a:latin typeface="Times New Roman" panose="02020603050405020304" pitchFamily="18" charset="0"/>
                <a:cs typeface="Times New Roman" panose="02020603050405020304" pitchFamily="18" charset="0"/>
              </a:rPr>
              <a:t>When an existing IT resource is replaced by another with higher or lower capacity is vertical </a:t>
            </a:r>
            <a:r>
              <a:rPr lang="en-US" sz="2400" dirty="0" smtClean="0">
                <a:latin typeface="Times New Roman" panose="02020603050405020304" pitchFamily="18" charset="0"/>
                <a:cs typeface="Times New Roman" panose="02020603050405020304" pitchFamily="18" charset="0"/>
              </a:rPr>
              <a:t>scaling</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replacing of an IT resource with another that has a higher capacity is referred to as </a:t>
            </a:r>
            <a:r>
              <a:rPr lang="en-US" sz="2400" i="1" dirty="0">
                <a:latin typeface="Times New Roman" panose="02020603050405020304" pitchFamily="18" charset="0"/>
                <a:cs typeface="Times New Roman" panose="02020603050405020304" pitchFamily="18" charset="0"/>
              </a:rPr>
              <a:t>scaling up </a:t>
            </a:r>
            <a:r>
              <a:rPr lang="en-US" sz="2400" dirty="0">
                <a:latin typeface="Times New Roman" panose="02020603050405020304" pitchFamily="18" charset="0"/>
                <a:cs typeface="Times New Roman" panose="02020603050405020304" pitchFamily="18" charset="0"/>
              </a:rPr>
              <a:t>and with another that has a lower capacity is considered </a:t>
            </a:r>
            <a:r>
              <a:rPr lang="en-US" sz="2400" i="1" dirty="0">
                <a:latin typeface="Times New Roman" panose="02020603050405020304" pitchFamily="18" charset="0"/>
                <a:cs typeface="Times New Roman" panose="02020603050405020304" pitchFamily="18" charset="0"/>
              </a:rPr>
              <a:t>scaling down</a:t>
            </a:r>
            <a:r>
              <a:rPr lang="en-US" sz="2400" dirty="0">
                <a:latin typeface="Times New Roman" panose="02020603050405020304" pitchFamily="18" charset="0"/>
                <a:cs typeface="Times New Roman" panose="02020603050405020304" pitchFamily="18" charset="0"/>
              </a:rPr>
              <a:t>.</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Vertical Scaling</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3" y="4495800"/>
            <a:ext cx="3276599"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331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r>
              <a:rPr lang="en-US" sz="2400" dirty="0">
                <a:latin typeface="Times New Roman" panose="02020603050405020304" pitchFamily="18" charset="0"/>
                <a:cs typeface="Times New Roman" panose="02020603050405020304" pitchFamily="18" charset="0"/>
              </a:rPr>
              <a:t>Cloud Service is any IT resource that is made remotely accessible via a cloud</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Cloud Service</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09900"/>
            <a:ext cx="6172199" cy="266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81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What Is Service?</a:t>
            </a:r>
          </a:p>
        </p:txBody>
      </p:sp>
      <p:sp>
        <p:nvSpPr>
          <p:cNvPr id="3" name="Content Placeholder 2"/>
          <p:cNvSpPr>
            <a:spLocks noGrp="1"/>
          </p:cNvSpPr>
          <p:nvPr>
            <p:ph idx="1"/>
          </p:nvPr>
        </p:nvSpPr>
        <p:spPr>
          <a:xfrm>
            <a:off x="457200" y="1600201"/>
            <a:ext cx="8382000" cy="2895600"/>
          </a:xfrm>
        </p:spPr>
        <p:txBody>
          <a:bodyPr>
            <a:normAutofit fontScale="92500"/>
          </a:bodyPr>
          <a:lstStyle/>
          <a:p>
            <a:r>
              <a:rPr lang="en-US" dirty="0" smtClean="0">
                <a:latin typeface="Times New Roman" panose="02020603050405020304" pitchFamily="18" charset="0"/>
                <a:cs typeface="Times New Roman" panose="02020603050405020304" pitchFamily="18" charset="0"/>
              </a:rPr>
              <a:t>Service is what you connect together using Web Services.</a:t>
            </a:r>
          </a:p>
          <a:p>
            <a:r>
              <a:rPr lang="en-US" dirty="0" smtClean="0">
                <a:latin typeface="Times New Roman" panose="02020603050405020304" pitchFamily="18" charset="0"/>
                <a:cs typeface="Times New Roman" panose="02020603050405020304" pitchFamily="18" charset="0"/>
              </a:rPr>
              <a:t>Service is the endpoint of a connection.</a:t>
            </a:r>
          </a:p>
          <a:p>
            <a:r>
              <a:rPr lang="en-US" dirty="0" smtClean="0">
                <a:latin typeface="Times New Roman" panose="02020603050405020304" pitchFamily="18" charset="0"/>
                <a:cs typeface="Times New Roman" panose="02020603050405020304" pitchFamily="18" charset="0"/>
              </a:rPr>
              <a:t>Functionalities of service :</a:t>
            </a:r>
          </a:p>
          <a:p>
            <a:pPr lvl="1"/>
            <a:r>
              <a:rPr lang="en-US" dirty="0" smtClean="0">
                <a:latin typeface="Times New Roman" panose="02020603050405020304" pitchFamily="18" charset="0"/>
                <a:cs typeface="Times New Roman" panose="02020603050405020304" pitchFamily="18" charset="0"/>
              </a:rPr>
              <a:t>A service should be well-defined</a:t>
            </a:r>
          </a:p>
          <a:p>
            <a:pPr lvl="1"/>
            <a:r>
              <a:rPr lang="en-US" dirty="0" smtClean="0">
                <a:latin typeface="Times New Roman" panose="02020603050405020304" pitchFamily="18" charset="0"/>
                <a:cs typeface="Times New Roman" panose="02020603050405020304" pitchFamily="18" charset="0"/>
              </a:rPr>
              <a:t>A service should be self-contained</a:t>
            </a:r>
          </a:p>
          <a:p>
            <a:pPr lvl="1"/>
            <a:r>
              <a:rPr lang="en-US" dirty="0" smtClean="0">
                <a:latin typeface="Times New Roman" panose="02020603050405020304" pitchFamily="18" charset="0"/>
                <a:cs typeface="Times New Roman" panose="02020603050405020304" pitchFamily="18" charset="0"/>
              </a:rPr>
              <a:t>A service should not depend on the context or state of other services.</a:t>
            </a:r>
          </a:p>
          <a:p>
            <a:pPr lvl="1"/>
            <a:endParaRPr lang="en-US" dirty="0" smtClean="0">
              <a:latin typeface="Times New Roman" panose="02020603050405020304" pitchFamily="18" charset="0"/>
              <a:cs typeface="Times New Roman" panose="02020603050405020304" pitchFamily="18" charset="0"/>
            </a:endParaRPr>
          </a:p>
        </p:txBody>
      </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7839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sz="2000" dirty="0" smtClean="0">
                <a:latin typeface="Times New Roman" panose="02020603050405020304" pitchFamily="18" charset="0"/>
                <a:cs typeface="Times New Roman" panose="02020603050405020304" pitchFamily="18" charset="0"/>
              </a:rPr>
              <a:t>Definition :</a:t>
            </a:r>
          </a:p>
          <a:p>
            <a:pPr lvl="1"/>
            <a:r>
              <a:rPr lang="en-US" sz="2000" dirty="0" smtClean="0">
                <a:latin typeface="Times New Roman" panose="02020603050405020304" pitchFamily="18" charset="0"/>
                <a:cs typeface="Times New Roman" panose="02020603050405020304" pitchFamily="18" charset="0"/>
              </a:rPr>
              <a:t>Web service is self-describing and stateless modules that perform discrete units of work and are available over the network</a:t>
            </a:r>
          </a:p>
          <a:p>
            <a:pPr lvl="1"/>
            <a:r>
              <a:rPr lang="en-US" sz="2000" dirty="0" smtClean="0">
                <a:latin typeface="Times New Roman" panose="02020603050405020304" pitchFamily="18" charset="0"/>
                <a:cs typeface="Times New Roman" panose="02020603050405020304" pitchFamily="18" charset="0"/>
              </a:rPr>
              <a:t>Web service providers offer APIs that enable developers to exploit functionality over the Internet, rather than delivering full-blown applications</a:t>
            </a:r>
            <a:br>
              <a:rPr lang="en-US" sz="2000" dirty="0" smtClean="0">
                <a:latin typeface="Times New Roman" panose="02020603050405020304" pitchFamily="18" charset="0"/>
                <a:cs typeface="Times New Roman" panose="02020603050405020304" pitchFamily="18" charset="0"/>
              </a:rPr>
            </a:b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Web Services Description Language (WSDL) :</a:t>
            </a:r>
          </a:p>
          <a:p>
            <a:pPr lvl="1"/>
            <a:r>
              <a:rPr lang="en-US" sz="2000" dirty="0" smtClean="0">
                <a:latin typeface="Times New Roman" panose="02020603050405020304" pitchFamily="18" charset="0"/>
                <a:cs typeface="Times New Roman" panose="02020603050405020304" pitchFamily="18" charset="0"/>
              </a:rPr>
              <a:t>Expressed in XML which include both data type and messages</a:t>
            </a:r>
          </a:p>
          <a:p>
            <a:pPr lvl="1"/>
            <a:r>
              <a:rPr lang="en-US" sz="2000" dirty="0" smtClean="0">
                <a:latin typeface="Times New Roman" panose="02020603050405020304" pitchFamily="18" charset="0"/>
                <a:cs typeface="Times New Roman" panose="02020603050405020304" pitchFamily="18" charset="0"/>
              </a:rPr>
              <a:t>Four types of operations :</a:t>
            </a:r>
          </a:p>
          <a:p>
            <a:pPr lvl="2"/>
            <a:r>
              <a:rPr lang="en-US" sz="2000" dirty="0" smtClean="0">
                <a:latin typeface="Times New Roman" panose="02020603050405020304" pitchFamily="18" charset="0"/>
                <a:cs typeface="Times New Roman" panose="02020603050405020304" pitchFamily="18" charset="0"/>
              </a:rPr>
              <a:t>One-way - Messages sent without a reply required</a:t>
            </a:r>
          </a:p>
          <a:p>
            <a:pPr lvl="2"/>
            <a:r>
              <a:rPr lang="en-US" sz="2000" dirty="0" smtClean="0">
                <a:latin typeface="Times New Roman" panose="02020603050405020304" pitchFamily="18" charset="0"/>
                <a:cs typeface="Times New Roman" panose="02020603050405020304" pitchFamily="18" charset="0"/>
              </a:rPr>
              <a:t>Request &amp; response - Sending and replying messages</a:t>
            </a:r>
          </a:p>
          <a:p>
            <a:pPr lvl="2"/>
            <a:r>
              <a:rPr lang="en-US" sz="2000" dirty="0" smtClean="0">
                <a:latin typeface="Times New Roman" panose="02020603050405020304" pitchFamily="18" charset="0"/>
                <a:cs typeface="Times New Roman" panose="02020603050405020304" pitchFamily="18" charset="0"/>
              </a:rPr>
              <a:t>Solicit response - A request for a response</a:t>
            </a:r>
          </a:p>
          <a:p>
            <a:pPr lvl="2"/>
            <a:r>
              <a:rPr lang="en-US" sz="2000" dirty="0" smtClean="0">
                <a:latin typeface="Times New Roman" panose="02020603050405020304" pitchFamily="18" charset="0"/>
                <a:cs typeface="Times New Roman" panose="02020603050405020304" pitchFamily="18" charset="0"/>
              </a:rPr>
              <a:t>Notification - Messages sent to multiple receivers</a:t>
            </a:r>
          </a:p>
        </p:txBody>
      </p:sp>
    </p:spTree>
    <p:extLst>
      <p:ext uri="{BB962C8B-B14F-4D97-AF65-F5344CB8AC3E}">
        <p14:creationId xmlns:p14="http://schemas.microsoft.com/office/powerpoint/2010/main" val="1082355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vert="horz" rtlCol="0" anchor="ctr">
            <a:normAutofit/>
            <a:scene3d>
              <a:camera prst="orthographicFront"/>
              <a:lightRig rig="soft" dir="t"/>
            </a:scene3d>
            <a:sp3d prstMaterial="softEdge">
              <a:bevelT w="25400" h="25400"/>
            </a:sp3d>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Service Oriented Architecture</a:t>
            </a:r>
          </a:p>
        </p:txBody>
      </p:sp>
      <p:sp>
        <p:nvSpPr>
          <p:cNvPr id="3" name="Content Placeholder 2"/>
          <p:cNvSpPr>
            <a:spLocks noGrp="1"/>
          </p:cNvSpPr>
          <p:nvPr>
            <p:ph idx="1"/>
          </p:nvPr>
        </p:nvSpPr>
        <p:spPr>
          <a:xfrm>
            <a:off x="457200" y="1600201"/>
            <a:ext cx="8382000" cy="3810000"/>
          </a:xfrm>
        </p:spPr>
        <p:txBody>
          <a:bodyPr>
            <a:normAutofit/>
          </a:bodyPr>
          <a:lstStyle/>
          <a:p>
            <a:r>
              <a:rPr lang="en-US" dirty="0" smtClean="0">
                <a:latin typeface="Times New Roman" panose="02020603050405020304" pitchFamily="18" charset="0"/>
                <a:cs typeface="Times New Roman" panose="02020603050405020304" pitchFamily="18" charset="0"/>
              </a:rPr>
              <a:t>Definition</a:t>
            </a:r>
          </a:p>
          <a:p>
            <a:pPr lvl="1"/>
            <a:r>
              <a:rPr lang="en-US" dirty="0" smtClean="0">
                <a:latin typeface="Times New Roman" panose="02020603050405020304" pitchFamily="18" charset="0"/>
                <a:cs typeface="Times New Roman" panose="02020603050405020304" pitchFamily="18" charset="0"/>
              </a:rPr>
              <a:t>Service Oriented Architecture (SOA) is essentially a collection of services which communicate with each other</a:t>
            </a:r>
          </a:p>
          <a:p>
            <a:pPr lvl="1"/>
            <a:r>
              <a:rPr lang="en-US" dirty="0" smtClean="0">
                <a:latin typeface="Times New Roman" panose="02020603050405020304" pitchFamily="18" charset="0"/>
                <a:cs typeface="Times New Roman" panose="02020603050405020304" pitchFamily="18" charset="0"/>
              </a:rPr>
              <a:t>Contain a flexible set of design principles used during the phases of systems development and integration</a:t>
            </a:r>
          </a:p>
          <a:p>
            <a:pPr lvl="1"/>
            <a:r>
              <a:rPr lang="en-US" dirty="0" smtClean="0">
                <a:latin typeface="Times New Roman" panose="02020603050405020304" pitchFamily="18" charset="0"/>
                <a:cs typeface="Times New Roman" panose="02020603050405020304" pitchFamily="18" charset="0"/>
              </a:rPr>
              <a:t>Provide a loosely-integrated suite of services that can be used within multiple business domains</a:t>
            </a:r>
          </a:p>
          <a:p>
            <a:r>
              <a:rPr lang="en-US" dirty="0" smtClean="0">
                <a:latin typeface="Times New Roman" panose="02020603050405020304" pitchFamily="18" charset="0"/>
                <a:cs typeface="Times New Roman" panose="02020603050405020304" pitchFamily="18" charset="0"/>
              </a:rPr>
              <a:t>Approach</a:t>
            </a:r>
          </a:p>
          <a:p>
            <a:pPr lvl="1"/>
            <a:r>
              <a:rPr lang="en-US" dirty="0" smtClean="0">
                <a:latin typeface="Times New Roman" panose="02020603050405020304" pitchFamily="18" charset="0"/>
                <a:cs typeface="Times New Roman" panose="02020603050405020304" pitchFamily="18" charset="0"/>
              </a:rPr>
              <a:t>Usually implemented by Web Service model</a:t>
            </a:r>
          </a:p>
        </p:txBody>
      </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extLst>
      <p:ext uri="{BB962C8B-B14F-4D97-AF65-F5344CB8AC3E}">
        <p14:creationId xmlns:p14="http://schemas.microsoft.com/office/powerpoint/2010/main" val="3559421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0" y="274638"/>
            <a:ext cx="8686800" cy="868362"/>
          </a:xfrm>
        </p:spPr>
        <p:txBody>
          <a:bodyPr vert="horz" rtlCol="0" anchor="ctr">
            <a:normAutofit/>
            <a:scene3d>
              <a:camera prst="orthographicFront"/>
              <a:lightRig rig="soft" dir="t"/>
            </a:scene3d>
            <a:sp3d prstMaterial="softEdge">
              <a:bevelT w="25400" h="25400"/>
            </a:sp3d>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Quality Of Service</a:t>
            </a:r>
          </a:p>
        </p:txBody>
      </p:sp>
      <p:sp>
        <p:nvSpPr>
          <p:cNvPr id="3" name="Content Placeholder 2"/>
          <p:cNvSpPr>
            <a:spLocks noGrp="1"/>
          </p:cNvSpPr>
          <p:nvPr>
            <p:ph idx="1"/>
          </p:nvPr>
        </p:nvSpPr>
        <p:spPr>
          <a:xfrm>
            <a:off x="457200" y="1600201"/>
            <a:ext cx="8229600" cy="3429000"/>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Original definition</a:t>
            </a:r>
          </a:p>
          <a:p>
            <a:pPr lvl="1"/>
            <a:r>
              <a:rPr lang="en-US" dirty="0" smtClean="0">
                <a:latin typeface="Times New Roman" panose="02020603050405020304" pitchFamily="18" charset="0"/>
                <a:cs typeface="Times New Roman" panose="02020603050405020304" pitchFamily="18" charset="0"/>
              </a:rPr>
              <a:t>Quality of Service (</a:t>
            </a:r>
            <a:r>
              <a:rPr lang="en-US" dirty="0" err="1" smtClean="0">
                <a:latin typeface="Times New Roman" panose="02020603050405020304" pitchFamily="18" charset="0"/>
                <a:cs typeface="Times New Roman" panose="02020603050405020304" pitchFamily="18" charset="0"/>
              </a:rPr>
              <a:t>QoS</a:t>
            </a:r>
            <a:r>
              <a:rPr lang="en-US" dirty="0" smtClean="0">
                <a:latin typeface="Times New Roman" panose="02020603050405020304" pitchFamily="18" charset="0"/>
                <a:cs typeface="Times New Roman" panose="02020603050405020304" pitchFamily="18" charset="0"/>
              </a:rPr>
              <a:t>) is a set of technologies for managing network traffic in a cost effective manner to enhance user experiences for home and enterprise environments. </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Now </a:t>
            </a:r>
            <a:r>
              <a:rPr lang="en-US" dirty="0" err="1" smtClean="0">
                <a:latin typeface="Times New Roman" panose="02020603050405020304" pitchFamily="18" charset="0"/>
                <a:cs typeface="Times New Roman" panose="02020603050405020304" pitchFamily="18" charset="0"/>
              </a:rPr>
              <a:t>QoS</a:t>
            </a:r>
            <a:r>
              <a:rPr lang="en-US" dirty="0" smtClean="0">
                <a:latin typeface="Times New Roman" panose="02020603050405020304" pitchFamily="18" charset="0"/>
                <a:cs typeface="Times New Roman" panose="02020603050405020304" pitchFamily="18" charset="0"/>
              </a:rPr>
              <a:t> becomes to a broad term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that is used following areas :</a:t>
            </a:r>
          </a:p>
          <a:p>
            <a:pPr lvl="1"/>
            <a:r>
              <a:rPr lang="en-US" dirty="0" smtClean="0">
                <a:latin typeface="Times New Roman" panose="02020603050405020304" pitchFamily="18" charset="0"/>
                <a:cs typeface="Times New Roman" panose="02020603050405020304" pitchFamily="18" charset="0"/>
              </a:rPr>
              <a:t>Customer care evaluations </a:t>
            </a:r>
          </a:p>
          <a:p>
            <a:pPr lvl="1"/>
            <a:r>
              <a:rPr lang="en-US" dirty="0" smtClean="0">
                <a:latin typeface="Times New Roman" panose="02020603050405020304" pitchFamily="18" charset="0"/>
                <a:cs typeface="Times New Roman" panose="02020603050405020304" pitchFamily="18" charset="0"/>
              </a:rPr>
              <a:t>Technological evaluations</a:t>
            </a:r>
          </a:p>
        </p:txBody>
      </p:sp>
    </p:spTree>
    <p:extLst>
      <p:ext uri="{BB962C8B-B14F-4D97-AF65-F5344CB8AC3E}">
        <p14:creationId xmlns:p14="http://schemas.microsoft.com/office/powerpoint/2010/main" val="5577824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vert="horz" rtlCol="0" anchor="ctr">
            <a:normAutofit/>
            <a:scene3d>
              <a:camera prst="orthographicFront"/>
              <a:lightRig rig="soft" dir="t"/>
            </a:scene3d>
            <a:sp3d prstMaterial="softEdge">
              <a:bevelT w="25400" h="25400"/>
            </a:sp3d>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Quality Of Service</a:t>
            </a: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Customer care evaluations</a:t>
            </a:r>
          </a:p>
          <a:p>
            <a:pPr lvl="1"/>
            <a:r>
              <a:rPr lang="en-US" dirty="0" err="1" smtClean="0">
                <a:latin typeface="Times New Roman" panose="02020603050405020304" pitchFamily="18" charset="0"/>
                <a:cs typeface="Times New Roman" panose="02020603050405020304" pitchFamily="18" charset="0"/>
              </a:rPr>
              <a:t>QoS</a:t>
            </a:r>
            <a:r>
              <a:rPr lang="en-US" dirty="0" smtClean="0">
                <a:latin typeface="Times New Roman" panose="02020603050405020304" pitchFamily="18" charset="0"/>
                <a:cs typeface="Times New Roman" panose="02020603050405020304" pitchFamily="18" charset="0"/>
              </a:rPr>
              <a:t> is usually measured in terms of issues that have a direct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impact on the experience of the customer</a:t>
            </a:r>
          </a:p>
          <a:p>
            <a:pPr lvl="1"/>
            <a:r>
              <a:rPr lang="en-US" dirty="0" smtClean="0">
                <a:latin typeface="Times New Roman" panose="02020603050405020304" pitchFamily="18" charset="0"/>
                <a:cs typeface="Times New Roman" panose="02020603050405020304" pitchFamily="18" charset="0"/>
              </a:rPr>
              <a:t>Only issues that produce a negative effect on the goods and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services received by the customer come under scrutiny</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Technological evaluations</a:t>
            </a:r>
          </a:p>
          <a:p>
            <a:pPr lvl="1"/>
            <a:r>
              <a:rPr lang="en-US" dirty="0" err="1" smtClean="0">
                <a:latin typeface="Times New Roman" panose="02020603050405020304" pitchFamily="18" charset="0"/>
                <a:cs typeface="Times New Roman" panose="02020603050405020304" pitchFamily="18" charset="0"/>
              </a:rPr>
              <a:t>QoS</a:t>
            </a:r>
            <a:r>
              <a:rPr lang="en-US" dirty="0" smtClean="0">
                <a:latin typeface="Times New Roman" panose="02020603050405020304" pitchFamily="18" charset="0"/>
                <a:cs typeface="Times New Roman" panose="02020603050405020304" pitchFamily="18" charset="0"/>
              </a:rPr>
              <a:t> has to do with the efficient operation of various systems</a:t>
            </a:r>
          </a:p>
          <a:p>
            <a:pPr lvl="1"/>
            <a:r>
              <a:rPr lang="en-US" dirty="0" smtClean="0">
                <a:latin typeface="Times New Roman" panose="02020603050405020304" pitchFamily="18" charset="0"/>
                <a:cs typeface="Times New Roman" panose="02020603050405020304" pitchFamily="18" charset="0"/>
              </a:rPr>
              <a:t>This can lead to adjusting procedures or adapting software programs and code to achieve the desired effect while making a more efficient use of available resources</a:t>
            </a:r>
          </a:p>
        </p:txBody>
      </p:sp>
    </p:spTree>
    <p:extLst>
      <p:ext uri="{BB962C8B-B14F-4D97-AF65-F5344CB8AC3E}">
        <p14:creationId xmlns:p14="http://schemas.microsoft.com/office/powerpoint/2010/main" val="537751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vert="horz" rtlCol="0" anchor="ctr">
            <a:normAutofit/>
            <a:scene3d>
              <a:camera prst="orthographicFront"/>
              <a:lightRig rig="soft" dir="t"/>
            </a:scene3d>
            <a:sp3d prstMaterial="softEdge">
              <a:bevelT w="25400" h="25400"/>
            </a:sp3d>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Service Level Agreement</a:t>
            </a:r>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Definition</a:t>
            </a:r>
          </a:p>
          <a:p>
            <a:pPr lvl="1"/>
            <a:r>
              <a:rPr lang="en-US" dirty="0" smtClean="0">
                <a:latin typeface="Times New Roman" panose="02020603050405020304" pitchFamily="18" charset="0"/>
                <a:cs typeface="Times New Roman" panose="02020603050405020304" pitchFamily="18" charset="0"/>
              </a:rPr>
              <a:t>A service-level agreement (SLA) is a contract between a network service provider and a customer that specifies, usually in measurable terms (</a:t>
            </a:r>
            <a:r>
              <a:rPr lang="en-US" dirty="0" err="1" smtClean="0">
                <a:latin typeface="Times New Roman" panose="02020603050405020304" pitchFamily="18" charset="0"/>
                <a:cs typeface="Times New Roman" panose="02020603050405020304" pitchFamily="18" charset="0"/>
              </a:rPr>
              <a:t>QoS</a:t>
            </a:r>
            <a:r>
              <a:rPr lang="en-US" dirty="0" smtClean="0">
                <a:latin typeface="Times New Roman" panose="02020603050405020304" pitchFamily="18" charset="0"/>
                <a:cs typeface="Times New Roman" panose="02020603050405020304" pitchFamily="18" charset="0"/>
              </a:rPr>
              <a:t>), what services the network service provider will furnish</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Common content in contract</a:t>
            </a:r>
          </a:p>
          <a:p>
            <a:pPr lvl="1"/>
            <a:r>
              <a:rPr lang="en-US" dirty="0" smtClean="0">
                <a:latin typeface="Times New Roman" panose="02020603050405020304" pitchFamily="18" charset="0"/>
                <a:cs typeface="Times New Roman" panose="02020603050405020304" pitchFamily="18" charset="0"/>
              </a:rPr>
              <a:t>Performance guarantee metrics</a:t>
            </a:r>
          </a:p>
          <a:p>
            <a:pPr lvl="2"/>
            <a:r>
              <a:rPr lang="en-US" dirty="0" smtClean="0">
                <a:latin typeface="Times New Roman" panose="02020603050405020304" pitchFamily="18" charset="0"/>
                <a:cs typeface="Times New Roman" panose="02020603050405020304" pitchFamily="18" charset="0"/>
              </a:rPr>
              <a:t>Up-time and down-time ratio</a:t>
            </a:r>
          </a:p>
          <a:p>
            <a:pPr lvl="2"/>
            <a:r>
              <a:rPr lang="en-US" dirty="0" smtClean="0">
                <a:latin typeface="Times New Roman" panose="02020603050405020304" pitchFamily="18" charset="0"/>
                <a:cs typeface="Times New Roman" panose="02020603050405020304" pitchFamily="18" charset="0"/>
              </a:rPr>
              <a:t>System throughput</a:t>
            </a:r>
          </a:p>
          <a:p>
            <a:pPr lvl="2"/>
            <a:r>
              <a:rPr lang="en-US" dirty="0" smtClean="0">
                <a:latin typeface="Times New Roman" panose="02020603050405020304" pitchFamily="18" charset="0"/>
                <a:cs typeface="Times New Roman" panose="02020603050405020304" pitchFamily="18" charset="0"/>
              </a:rPr>
              <a:t>Response time</a:t>
            </a:r>
          </a:p>
          <a:p>
            <a:pPr lvl="1"/>
            <a:r>
              <a:rPr lang="en-US" dirty="0" smtClean="0">
                <a:latin typeface="Times New Roman" panose="02020603050405020304" pitchFamily="18" charset="0"/>
                <a:cs typeface="Times New Roman" panose="02020603050405020304" pitchFamily="18" charset="0"/>
              </a:rPr>
              <a:t>Problem management detail</a:t>
            </a:r>
          </a:p>
          <a:p>
            <a:pPr lvl="1"/>
            <a:r>
              <a:rPr lang="en-US" dirty="0" smtClean="0">
                <a:latin typeface="Times New Roman" panose="02020603050405020304" pitchFamily="18" charset="0"/>
                <a:cs typeface="Times New Roman" panose="02020603050405020304" pitchFamily="18" charset="0"/>
              </a:rPr>
              <a:t>Penalties for non-performance</a:t>
            </a:r>
          </a:p>
          <a:p>
            <a:pPr lvl="1"/>
            <a:r>
              <a:rPr lang="en-US" dirty="0" smtClean="0">
                <a:latin typeface="Times New Roman" panose="02020603050405020304" pitchFamily="18" charset="0"/>
                <a:cs typeface="Times New Roman" panose="02020603050405020304" pitchFamily="18" charset="0"/>
              </a:rPr>
              <a:t>Documented security capabilities</a:t>
            </a:r>
          </a:p>
        </p:txBody>
      </p:sp>
      <p:sp>
        <p:nvSpPr>
          <p:cNvPr id="6" name="Oval 4"/>
          <p:cNvSpPr/>
          <p:nvPr/>
        </p:nvSpPr>
        <p:spPr>
          <a:xfrm>
            <a:off x="404169" y="404169"/>
            <a:ext cx="847720" cy="847720"/>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7320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r>
              <a:rPr lang="en-US" altLang="en-US" sz="2400" dirty="0">
                <a:latin typeface="Times New Roman" panose="02020603050405020304" pitchFamily="18" charset="0"/>
                <a:cs typeface="Times New Roman" panose="02020603050405020304" pitchFamily="18" charset="0"/>
              </a:rPr>
              <a:t>The term </a:t>
            </a:r>
            <a:r>
              <a:rPr lang="en-US" altLang="en-US" sz="2400" b="1" dirty="0">
                <a:latin typeface="Times New Roman" panose="02020603050405020304" pitchFamily="18" charset="0"/>
                <a:cs typeface="Times New Roman" panose="02020603050405020304" pitchFamily="18" charset="0"/>
              </a:rPr>
              <a:t>Cloud </a:t>
            </a:r>
            <a:r>
              <a:rPr lang="en-US" altLang="en-US" sz="2400" dirty="0">
                <a:latin typeface="Times New Roman" panose="02020603050405020304" pitchFamily="18" charset="0"/>
                <a:cs typeface="Times New Roman" panose="02020603050405020304" pitchFamily="18" charset="0"/>
              </a:rPr>
              <a:t>refers to a </a:t>
            </a:r>
            <a:r>
              <a:rPr lang="en-US" altLang="en-US" sz="2400" b="1" dirty="0" smtClean="0">
                <a:latin typeface="Times New Roman" panose="02020603050405020304" pitchFamily="18" charset="0"/>
                <a:cs typeface="Times New Roman" panose="02020603050405020304" pitchFamily="18" charset="0"/>
              </a:rPr>
              <a:t>Network </a:t>
            </a:r>
            <a:r>
              <a:rPr lang="en-US" altLang="en-US" sz="2400" dirty="0">
                <a:latin typeface="Times New Roman" panose="02020603050405020304" pitchFamily="18" charset="0"/>
                <a:cs typeface="Times New Roman" panose="02020603050405020304" pitchFamily="18" charset="0"/>
              </a:rPr>
              <a:t>or </a:t>
            </a:r>
            <a:r>
              <a:rPr lang="en-US" altLang="en-US" sz="2400" b="1" dirty="0">
                <a:latin typeface="Times New Roman" panose="02020603050405020304" pitchFamily="18" charset="0"/>
                <a:cs typeface="Times New Roman" panose="02020603050405020304" pitchFamily="18" charset="0"/>
              </a:rPr>
              <a:t>Internet</a:t>
            </a:r>
            <a:r>
              <a:rPr lang="en-US" altLang="en-US" sz="2400" dirty="0">
                <a:latin typeface="Times New Roman" panose="02020603050405020304" pitchFamily="18" charset="0"/>
                <a:cs typeface="Times New Roman" panose="02020603050405020304" pitchFamily="18" charset="0"/>
              </a:rPr>
              <a:t>. In other words, we can say that Cloud is something, which is present at remote location</a:t>
            </a:r>
            <a:r>
              <a:rPr lang="en-US" altLang="en-US" sz="2400" dirty="0" smtClean="0">
                <a:latin typeface="Times New Roman" panose="02020603050405020304" pitchFamily="18" charset="0"/>
                <a:cs typeface="Times New Roman" panose="02020603050405020304" pitchFamily="18" charset="0"/>
              </a:rPr>
              <a:t>.</a:t>
            </a:r>
          </a:p>
          <a:p>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Cloud can provide services over network, i.e., on public networks or on private networks, i.e., WAN, LAN or VPN</a:t>
            </a:r>
            <a:r>
              <a:rPr lang="en-US" altLang="en-US" sz="2400" dirty="0" smtClean="0">
                <a:latin typeface="Times New Roman" panose="02020603050405020304" pitchFamily="18" charset="0"/>
                <a:cs typeface="Times New Roman" panose="02020603050405020304" pitchFamily="18" charset="0"/>
              </a:rPr>
              <a:t>.</a:t>
            </a:r>
          </a:p>
          <a:p>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Applications such as </a:t>
            </a:r>
            <a:r>
              <a:rPr lang="en-US" altLang="en-US" sz="2400" b="1" dirty="0">
                <a:latin typeface="Times New Roman" panose="02020603050405020304" pitchFamily="18" charset="0"/>
                <a:cs typeface="Times New Roman" panose="02020603050405020304" pitchFamily="18" charset="0"/>
              </a:rPr>
              <a:t>e-mail, web conferencing, customer relationship management (CRM), </a:t>
            </a:r>
            <a:r>
              <a:rPr lang="en-US" altLang="en-US" sz="2400" dirty="0">
                <a:latin typeface="Times New Roman" panose="02020603050405020304" pitchFamily="18" charset="0"/>
                <a:cs typeface="Times New Roman" panose="02020603050405020304" pitchFamily="18" charset="0"/>
              </a:rPr>
              <a:t>all run in cloud.</a:t>
            </a:r>
          </a:p>
        </p:txBody>
      </p:sp>
      <p:sp>
        <p:nvSpPr>
          <p:cNvPr id="2" name="Title 1"/>
          <p:cNvSpPr>
            <a:spLocks noGrp="1"/>
          </p:cNvSpPr>
          <p:nvPr>
            <p:ph type="title"/>
          </p:nvPr>
        </p:nvSpPr>
        <p:spPr>
          <a:xfrm>
            <a:off x="457200" y="0"/>
            <a:ext cx="8229600" cy="1143000"/>
          </a:xfrm>
        </p:spPr>
        <p:txBody>
          <a:bodyPr>
            <a:normAutofit/>
          </a:bodyPr>
          <a:lstStyle/>
          <a:p>
            <a:pPr algn="ctr"/>
            <a:r>
              <a:rPr lang="en-IN" sz="3700" dirty="0" smtClean="0">
                <a:solidFill>
                  <a:srgbClr val="C00000"/>
                </a:solidFill>
                <a:effectLst/>
                <a:latin typeface="Times New Roman" pitchFamily="18" charset="0"/>
                <a:cs typeface="Times New Roman" pitchFamily="18" charset="0"/>
              </a:rPr>
              <a:t>What is Cloud</a:t>
            </a:r>
            <a:endParaRPr lang="en-US" sz="37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5041819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The cloud service consumer is a temporary runtime role assumed by a software program when it accesses a cloud service</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Cloud Service Consumer</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714750"/>
            <a:ext cx="6248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59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Scalability &amp; Elasticity</a:t>
            </a:r>
          </a:p>
        </p:txBody>
      </p:sp>
      <p:sp>
        <p:nvSpPr>
          <p:cNvPr id="7" name="Content Placeholder 2"/>
          <p:cNvSpPr>
            <a:spLocks noGrp="1"/>
          </p:cNvSpPr>
          <p:nvPr>
            <p:ph idx="1"/>
          </p:nvPr>
        </p:nvSpPr>
        <p:spPr>
          <a:xfrm>
            <a:off x="457200" y="1600200"/>
            <a:ext cx="8229600" cy="4343400"/>
          </a:xfrm>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What is scalability ?</a:t>
            </a:r>
          </a:p>
          <a:p>
            <a:pPr lvl="1"/>
            <a:r>
              <a:rPr lang="en-US" dirty="0" smtClean="0">
                <a:latin typeface="Times New Roman" panose="02020603050405020304" pitchFamily="18" charset="0"/>
                <a:cs typeface="Times New Roman" panose="02020603050405020304" pitchFamily="18" charset="0"/>
              </a:rPr>
              <a:t>A desirable property of a system, a network, or a process, which indicates its ability to either handle growing amounts of work in a graceful manner or to be readily enlarged.</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What is elasticity ?</a:t>
            </a:r>
          </a:p>
          <a:p>
            <a:pPr lvl="1"/>
            <a:r>
              <a:rPr lang="en-US" dirty="0" smtClean="0">
                <a:latin typeface="Times New Roman" panose="02020603050405020304" pitchFamily="18" charset="0"/>
                <a:cs typeface="Times New Roman" panose="02020603050405020304" pitchFamily="18" charset="0"/>
              </a:rPr>
              <a:t>The ability to apply a quantifiable methodology that allows for the basis of an adaptive introspection with in a real time infrastructure.</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But how to achieve these properties ?</a:t>
            </a:r>
          </a:p>
          <a:p>
            <a:pPr lvl="1"/>
            <a:r>
              <a:rPr lang="en-US" dirty="0" smtClean="0">
                <a:latin typeface="Times New Roman" panose="02020603050405020304" pitchFamily="18" charset="0"/>
                <a:cs typeface="Times New Roman" panose="02020603050405020304" pitchFamily="18" charset="0"/>
              </a:rPr>
              <a:t>Dynamic provisioning</a:t>
            </a:r>
          </a:p>
          <a:p>
            <a:pPr lvl="1"/>
            <a:r>
              <a:rPr lang="en-US" dirty="0" smtClean="0">
                <a:latin typeface="Times New Roman" panose="02020603050405020304" pitchFamily="18" charset="0"/>
                <a:cs typeface="Times New Roman" panose="02020603050405020304" pitchFamily="18" charset="0"/>
              </a:rPr>
              <a:t>Multi-tenant design</a:t>
            </a:r>
          </a:p>
        </p:txBody>
      </p:sp>
    </p:spTree>
    <p:extLst>
      <p:ext uri="{BB962C8B-B14F-4D97-AF65-F5344CB8AC3E}">
        <p14:creationId xmlns:p14="http://schemas.microsoft.com/office/powerpoint/2010/main" val="793295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274638"/>
            <a:ext cx="8686800" cy="8683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smtClean="0">
                <a:latin typeface="Times New Roman" panose="02020603050405020304" pitchFamily="18" charset="0"/>
                <a:cs typeface="Times New Roman" panose="02020603050405020304" pitchFamily="18" charset="0"/>
              </a:rPr>
              <a:t>What is dynamic provisioning ?</a:t>
            </a:r>
          </a:p>
          <a:p>
            <a:pPr lvl="1"/>
            <a:r>
              <a:rPr lang="en-US" dirty="0" smtClean="0">
                <a:latin typeface="Times New Roman" panose="02020603050405020304" pitchFamily="18" charset="0"/>
                <a:cs typeface="Times New Roman" panose="02020603050405020304" pitchFamily="18" charset="0"/>
              </a:rPr>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328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Dynamic Provisioning</a:t>
            </a:r>
          </a:p>
        </p:txBody>
      </p:sp>
      <p:sp>
        <p:nvSpPr>
          <p:cNvPr id="3" name="Content Placeholder 2"/>
          <p:cNvSpPr>
            <a:spLocks noGrp="1"/>
          </p:cNvSpPr>
          <p:nvPr>
            <p:ph idx="1"/>
          </p:nvPr>
        </p:nvSpPr>
        <p:spPr>
          <a:xfrm>
            <a:off x="457200" y="1600201"/>
            <a:ext cx="8229600" cy="1219200"/>
          </a:xfrm>
        </p:spPr>
        <p:txBody>
          <a:bodyPr>
            <a:normAutofit fontScale="92500"/>
          </a:bodyPr>
          <a:lstStyle/>
          <a:p>
            <a:r>
              <a:rPr lang="en-US" dirty="0" smtClean="0">
                <a:latin typeface="Times New Roman" panose="02020603050405020304" pitchFamily="18" charset="0"/>
                <a:cs typeface="Times New Roman" panose="02020603050405020304" pitchFamily="18" charset="0"/>
              </a:rPr>
              <a:t>In traditional computing model, two common problems :</a:t>
            </a:r>
          </a:p>
          <a:p>
            <a:pPr lvl="1"/>
            <a:r>
              <a:rPr lang="en-US" dirty="0" smtClean="0">
                <a:latin typeface="Times New Roman" panose="02020603050405020304" pitchFamily="18" charset="0"/>
                <a:cs typeface="Times New Roman" panose="02020603050405020304" pitchFamily="18" charset="0"/>
              </a:rPr>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2"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3"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4"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5"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4"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smtClean="0">
                <a:solidFill>
                  <a:schemeClr val="tx2">
                    <a:lumMod val="75000"/>
                  </a:schemeClr>
                </a:solidFill>
              </a:rPr>
              <a:t>Loss Users</a:t>
            </a:r>
            <a:endParaRPr lang="en-US" b="1" i="1" dirty="0">
              <a:solidFill>
                <a:schemeClr val="tx2">
                  <a:lumMod val="75000"/>
                </a:schemeClr>
              </a:solidFill>
            </a:endParaRP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smtClean="0">
                <a:solidFill>
                  <a:schemeClr val="tx2">
                    <a:lumMod val="75000"/>
                  </a:schemeClr>
                </a:solidFill>
              </a:rPr>
              <a:t>Loss Revenue</a:t>
            </a:r>
            <a:endParaRPr lang="en-US" b="1" i="1" dirty="0">
              <a:solidFill>
                <a:schemeClr val="tx2">
                  <a:lumMod val="75000"/>
                </a:schemeClr>
              </a:solidFill>
            </a:endParaRPr>
          </a:p>
        </p:txBody>
      </p:sp>
    </p:spTree>
    <p:extLst>
      <p:ext uri="{BB962C8B-B14F-4D97-AF65-F5344CB8AC3E}">
        <p14:creationId xmlns:p14="http://schemas.microsoft.com/office/powerpoint/2010/main" val="1386774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Dynamic Provisioning</a:t>
            </a:r>
          </a:p>
        </p:txBody>
      </p:sp>
      <p:sp>
        <p:nvSpPr>
          <p:cNvPr id="3" name="Content Placeholder 2"/>
          <p:cNvSpPr>
            <a:spLocks noGrp="1"/>
          </p:cNvSpPr>
          <p:nvPr>
            <p:ph idx="1"/>
          </p:nvPr>
        </p:nvSpPr>
        <p:spPr>
          <a:xfrm>
            <a:off x="457200" y="1600200"/>
            <a:ext cx="8229600" cy="4953000"/>
          </a:xfrm>
        </p:spPr>
        <p:txBody>
          <a:bodyPr>
            <a:normAutofit lnSpcReduction="10000"/>
          </a:bodyPr>
          <a:lstStyle/>
          <a:p>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Overestimate system utilization which result in low utilization</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How to solve this problem ??</a:t>
            </a:r>
          </a:p>
          <a:p>
            <a:pPr lvl="1"/>
            <a:r>
              <a:rPr lang="en-US" dirty="0" smtClean="0">
                <a:latin typeface="Times New Roman" panose="02020603050405020304" pitchFamily="18" charset="0"/>
                <a:cs typeface="Times New Roman" panose="02020603050405020304" pitchFamily="18" charset="0"/>
              </a:rPr>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extLst>
      <p:ext uri="{BB962C8B-B14F-4D97-AF65-F5344CB8AC3E}">
        <p14:creationId xmlns:p14="http://schemas.microsoft.com/office/powerpoint/2010/main" val="2654570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Dynamic Provisioning</a:t>
            </a:r>
          </a:p>
        </p:txBody>
      </p:sp>
      <p:sp>
        <p:nvSpPr>
          <p:cNvPr id="3" name="Content Placeholder 2"/>
          <p:cNvSpPr>
            <a:spLocks noGrp="1"/>
          </p:cNvSpPr>
          <p:nvPr>
            <p:ph idx="1"/>
          </p:nvPr>
        </p:nvSpPr>
        <p:spPr>
          <a:xfrm>
            <a:off x="457200" y="1600200"/>
            <a:ext cx="8229600" cy="2285999"/>
          </a:xfrm>
        </p:spPr>
        <p:txBody>
          <a:bodyPr>
            <a:normAutofit/>
          </a:bodyPr>
          <a:lstStyle/>
          <a:p>
            <a:r>
              <a:rPr lang="en-US" dirty="0" smtClean="0">
                <a:latin typeface="Times New Roman" panose="02020603050405020304" pitchFamily="18" charset="0"/>
                <a:cs typeface="Times New Roman" panose="02020603050405020304" pitchFamily="18" charset="0"/>
              </a:rPr>
              <a:t>Cloud resources should be provisioned dynamically</a:t>
            </a:r>
          </a:p>
          <a:p>
            <a:pPr lvl="1"/>
            <a:r>
              <a:rPr lang="en-US" dirty="0" smtClean="0">
                <a:latin typeface="Times New Roman" panose="02020603050405020304" pitchFamily="18" charset="0"/>
                <a:cs typeface="Times New Roman" panose="02020603050405020304" pitchFamily="18" charset="0"/>
              </a:rPr>
              <a:t>Meet seasonal demand variations</a:t>
            </a:r>
          </a:p>
          <a:p>
            <a:pPr lvl="1"/>
            <a:r>
              <a:rPr lang="en-US" dirty="0" smtClean="0">
                <a:latin typeface="Times New Roman" panose="02020603050405020304" pitchFamily="18" charset="0"/>
                <a:cs typeface="Times New Roman" panose="02020603050405020304" pitchFamily="18" charset="0"/>
              </a:rPr>
              <a:t>Meet demand variations between different industries</a:t>
            </a:r>
          </a:p>
          <a:p>
            <a:pPr lvl="1"/>
            <a:r>
              <a:rPr lang="en-US" dirty="0" smtClean="0">
                <a:latin typeface="Times New Roman" panose="02020603050405020304" pitchFamily="18" charset="0"/>
                <a:cs typeface="Times New Roman" panose="02020603050405020304" pitchFamily="18" charset="0"/>
              </a:rPr>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022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sz="1800" dirty="0" smtClean="0">
                <a:latin typeface="Times New Roman" panose="02020603050405020304" pitchFamily="18" charset="0"/>
                <a:cs typeface="Times New Roman" panose="02020603050405020304" pitchFamily="18" charset="0"/>
              </a:rPr>
              <a:t>What is multi-tenant design ?</a:t>
            </a:r>
          </a:p>
          <a:p>
            <a:pPr lvl="1"/>
            <a:r>
              <a:rPr lang="en-US" sz="1800" dirty="0" smtClean="0">
                <a:latin typeface="Times New Roman" panose="02020603050405020304" pitchFamily="18" charset="0"/>
                <a:cs typeface="Times New Roman" panose="02020603050405020304" pitchFamily="18" charset="0"/>
              </a:rPr>
              <a:t>Multi-tenant refers to a principle in software architecture where a single instance of the software runs on a server, serving multiple client organizations.</a:t>
            </a:r>
          </a:p>
          <a:p>
            <a:pPr lvl="1"/>
            <a:r>
              <a:rPr lang="en-US" sz="1800" dirty="0" smtClean="0">
                <a:latin typeface="Times New Roman" panose="02020603050405020304" pitchFamily="18" charset="0"/>
                <a:cs typeface="Times New Roman" panose="02020603050405020304" pitchFamily="18" charset="0"/>
              </a:rPr>
              <a:t>With a multi-tenant architecture, a software application is designed to virtually partition its data and configuration thus each client organization works with a customized virtual application instance.</a:t>
            </a:r>
            <a:br>
              <a:rPr lang="en-US" sz="1800" dirty="0" smtClean="0">
                <a:latin typeface="Times New Roman" panose="02020603050405020304" pitchFamily="18" charset="0"/>
                <a:cs typeface="Times New Roman" panose="02020603050405020304" pitchFamily="18" charset="0"/>
              </a:rPr>
            </a:b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Client oriented requirements :</a:t>
            </a:r>
          </a:p>
          <a:p>
            <a:pPr lvl="1"/>
            <a:r>
              <a:rPr lang="en-US" sz="1800" dirty="0" smtClean="0">
                <a:latin typeface="Times New Roman" panose="02020603050405020304" pitchFamily="18" charset="0"/>
                <a:cs typeface="Times New Roman" panose="02020603050405020304" pitchFamily="18" charset="0"/>
              </a:rPr>
              <a:t>Customization</a:t>
            </a:r>
          </a:p>
          <a:p>
            <a:pPr lvl="2"/>
            <a:r>
              <a:rPr lang="en-US" sz="1800" dirty="0" smtClean="0">
                <a:latin typeface="Times New Roman" panose="02020603050405020304" pitchFamily="18" charset="0"/>
                <a:cs typeface="Times New Roman" panose="02020603050405020304" pitchFamily="18" charset="0"/>
              </a:rPr>
              <a:t>Multi-tenant applications are typically required to provide a high degree of customization to support each target organization's needs.</a:t>
            </a:r>
          </a:p>
          <a:p>
            <a:pPr lvl="1"/>
            <a:r>
              <a:rPr lang="en-US" sz="1800" dirty="0" smtClean="0">
                <a:latin typeface="Times New Roman" panose="02020603050405020304" pitchFamily="18" charset="0"/>
                <a:cs typeface="Times New Roman" panose="02020603050405020304" pitchFamily="18" charset="0"/>
              </a:rPr>
              <a:t>Quality of service</a:t>
            </a:r>
          </a:p>
          <a:p>
            <a:pPr lvl="2"/>
            <a:r>
              <a:rPr lang="en-US" sz="1800" dirty="0" smtClean="0">
                <a:latin typeface="Times New Roman" panose="02020603050405020304" pitchFamily="18" charset="0"/>
                <a:cs typeface="Times New Roman" panose="02020603050405020304" pitchFamily="18" charset="0"/>
              </a:rPr>
              <a:t>Multi-tenant applications are expected to provide adequate levels of security and robustness.</a:t>
            </a:r>
          </a:p>
        </p:txBody>
      </p:sp>
    </p:spTree>
    <p:extLst>
      <p:ext uri="{BB962C8B-B14F-4D97-AF65-F5344CB8AC3E}">
        <p14:creationId xmlns:p14="http://schemas.microsoft.com/office/powerpoint/2010/main" val="3821327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Availability &amp; Reliability</a:t>
            </a:r>
          </a:p>
        </p:txBody>
      </p:sp>
      <p:sp>
        <p:nvSpPr>
          <p:cNvPr id="3" name="Content Placeholder 2"/>
          <p:cNvSpPr>
            <a:spLocks noGrp="1"/>
          </p:cNvSpPr>
          <p:nvPr>
            <p:ph idx="1"/>
          </p:nvPr>
        </p:nvSpPr>
        <p:spPr>
          <a:xfrm>
            <a:off x="457200" y="1600200"/>
            <a:ext cx="8229600" cy="4953000"/>
          </a:xfrm>
        </p:spPr>
        <p:txBody>
          <a:bodyPr>
            <a:normAutofit fontScale="92500"/>
          </a:bodyPr>
          <a:lstStyle/>
          <a:p>
            <a:r>
              <a:rPr lang="en-US" dirty="0" smtClean="0">
                <a:latin typeface="Times New Roman" panose="02020603050405020304" pitchFamily="18" charset="0"/>
                <a:cs typeface="Times New Roman" panose="02020603050405020304" pitchFamily="18" charset="0"/>
              </a:rPr>
              <a:t>What is availability ?</a:t>
            </a:r>
          </a:p>
          <a:p>
            <a:pPr lvl="1"/>
            <a:r>
              <a:rPr lang="en-US" dirty="0" smtClean="0">
                <a:latin typeface="Times New Roman" panose="02020603050405020304" pitchFamily="18" charset="0"/>
                <a:cs typeface="Times New Roman" panose="02020603050405020304" pitchFamily="18" charset="0"/>
              </a:rPr>
              <a:t>The degree to which a system, subsystem, or equipment is in a specified operable and committable state at the start of a mission, when the mission is called for at an unknown time. </a:t>
            </a:r>
          </a:p>
          <a:p>
            <a:pPr lvl="1"/>
            <a:r>
              <a:rPr lang="en-US" dirty="0" smtClean="0">
                <a:latin typeface="Times New Roman" panose="02020603050405020304" pitchFamily="18" charset="0"/>
                <a:cs typeface="Times New Roman" panose="02020603050405020304" pitchFamily="18" charset="0"/>
              </a:rPr>
              <a:t>Cloud system usually require high availability</a:t>
            </a:r>
          </a:p>
          <a:p>
            <a:pPr lvl="2"/>
            <a:r>
              <a:rPr lang="en-US" dirty="0" smtClean="0">
                <a:latin typeface="Times New Roman" panose="02020603050405020304" pitchFamily="18" charset="0"/>
                <a:cs typeface="Times New Roman" panose="02020603050405020304" pitchFamily="18" charset="0"/>
              </a:rPr>
              <a:t>Ex. “Five Nines” system would statistically provide 99.999% availability</a:t>
            </a:r>
          </a:p>
          <a:p>
            <a:r>
              <a:rPr lang="en-US" dirty="0" smtClean="0">
                <a:latin typeface="Times New Roman" panose="02020603050405020304" pitchFamily="18" charset="0"/>
                <a:cs typeface="Times New Roman" panose="02020603050405020304" pitchFamily="18" charset="0"/>
              </a:rPr>
              <a:t>What is reliability ?</a:t>
            </a:r>
          </a:p>
          <a:p>
            <a:pPr lvl="1"/>
            <a:r>
              <a:rPr lang="en-US" dirty="0" smtClean="0">
                <a:latin typeface="Times New Roman" panose="02020603050405020304" pitchFamily="18" charset="0"/>
                <a:cs typeface="Times New Roman" panose="02020603050405020304" pitchFamily="18" charset="0"/>
              </a:rPr>
              <a:t>The ability of a system or component to perform its required functions under stated conditions for a specified period of time. </a:t>
            </a:r>
          </a:p>
          <a:p>
            <a:r>
              <a:rPr lang="en-US" dirty="0" smtClean="0">
                <a:latin typeface="Times New Roman" panose="02020603050405020304" pitchFamily="18" charset="0"/>
                <a:cs typeface="Times New Roman" panose="02020603050405020304" pitchFamily="18" charset="0"/>
              </a:rPr>
              <a:t>But how to achieve these properties ?</a:t>
            </a:r>
          </a:p>
          <a:p>
            <a:pPr lvl="1"/>
            <a:r>
              <a:rPr lang="en-US" dirty="0" smtClean="0">
                <a:latin typeface="Times New Roman" panose="02020603050405020304" pitchFamily="18" charset="0"/>
                <a:cs typeface="Times New Roman" panose="02020603050405020304" pitchFamily="18" charset="0"/>
              </a:rPr>
              <a:t>Fault tolerance system</a:t>
            </a:r>
          </a:p>
          <a:p>
            <a:pPr lvl="1"/>
            <a:r>
              <a:rPr lang="en-US" dirty="0" smtClean="0">
                <a:latin typeface="Times New Roman" panose="02020603050405020304" pitchFamily="18" charset="0"/>
                <a:cs typeface="Times New Roman" panose="02020603050405020304" pitchFamily="18" charset="0"/>
              </a:rPr>
              <a:t>Require system resilience</a:t>
            </a:r>
          </a:p>
          <a:p>
            <a:pPr lvl="1"/>
            <a:r>
              <a:rPr lang="en-US" dirty="0" smtClean="0">
                <a:latin typeface="Times New Roman" panose="02020603050405020304" pitchFamily="18" charset="0"/>
                <a:cs typeface="Times New Roman" panose="02020603050405020304" pitchFamily="18" charset="0"/>
              </a:rPr>
              <a:t>Reliable system security</a:t>
            </a:r>
          </a:p>
        </p:txBody>
      </p:sp>
    </p:spTree>
    <p:extLst>
      <p:ext uri="{BB962C8B-B14F-4D97-AF65-F5344CB8AC3E}">
        <p14:creationId xmlns:p14="http://schemas.microsoft.com/office/powerpoint/2010/main" val="2876278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686800" cy="868362"/>
          </a:xfrm>
        </p:spPr>
        <p:txBody>
          <a:bodyPr vert="horz" rtlCol="0" anchor="ctr">
            <a:normAutofit/>
            <a:scene3d>
              <a:camera prst="orthographicFront"/>
              <a:lightRig rig="soft" dir="t"/>
            </a:scene3d>
            <a:sp3d prstMaterial="softEdge">
              <a:bevelT w="25400" h="25400"/>
            </a:sp3d>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latin typeface="Times New Roman" panose="02020603050405020304" pitchFamily="18" charset="0"/>
                <a:cs typeface="Times New Roman" panose="02020603050405020304" pitchFamily="18" charset="0"/>
              </a:rPr>
              <a:t>What is manageability ?</a:t>
            </a:r>
          </a:p>
          <a:p>
            <a:pPr lvl="1"/>
            <a:r>
              <a:rPr lang="en-US" dirty="0" smtClean="0">
                <a:latin typeface="Times New Roman" panose="02020603050405020304" pitchFamily="18" charset="0"/>
                <a:cs typeface="Times New Roman" panose="02020603050405020304" pitchFamily="18" charset="0"/>
              </a:rPr>
              <a:t>Enterprise-wide administration of  cloud computing systems. Systems manageability is strongly influenced by network management initiatives in telecommunications.</a:t>
            </a:r>
          </a:p>
          <a:p>
            <a:r>
              <a:rPr lang="en-US" dirty="0" smtClean="0">
                <a:latin typeface="Times New Roman" panose="02020603050405020304" pitchFamily="18" charset="0"/>
                <a:cs typeface="Times New Roman" panose="02020603050405020304" pitchFamily="18" charset="0"/>
              </a:rPr>
              <a:t>What is interoperability ?</a:t>
            </a:r>
          </a:p>
          <a:p>
            <a:pPr lvl="1"/>
            <a:r>
              <a:rPr lang="en-US" dirty="0" smtClean="0">
                <a:latin typeface="Times New Roman" panose="02020603050405020304" pitchFamily="18" charset="0"/>
                <a:cs typeface="Times New Roman" panose="02020603050405020304" pitchFamily="18" charset="0"/>
              </a:rPr>
              <a:t>Interoperability is a property of a product or system, whose interfaces are completely understood, to work with other products or systems, present or future, without any restricted access or implementation. </a:t>
            </a:r>
          </a:p>
          <a:p>
            <a:r>
              <a:rPr lang="en-US" dirty="0" smtClean="0">
                <a:latin typeface="Times New Roman" panose="02020603050405020304" pitchFamily="18" charset="0"/>
                <a:cs typeface="Times New Roman" panose="02020603050405020304" pitchFamily="18" charset="0"/>
              </a:rPr>
              <a:t>But how to achieve these properties ?</a:t>
            </a:r>
          </a:p>
          <a:p>
            <a:pPr lvl="1"/>
            <a:r>
              <a:rPr lang="en-US" dirty="0" smtClean="0">
                <a:latin typeface="Times New Roman" panose="02020603050405020304" pitchFamily="18" charset="0"/>
                <a:cs typeface="Times New Roman" panose="02020603050405020304" pitchFamily="18" charset="0"/>
              </a:rPr>
              <a:t>System control automation</a:t>
            </a:r>
          </a:p>
          <a:p>
            <a:pPr lvl="1"/>
            <a:r>
              <a:rPr lang="en-US" dirty="0" smtClean="0">
                <a:latin typeface="Times New Roman" panose="02020603050405020304" pitchFamily="18" charset="0"/>
                <a:cs typeface="Times New Roman" panose="02020603050405020304" pitchFamily="18" charset="0"/>
              </a:rPr>
              <a:t>System state monitoring</a:t>
            </a:r>
          </a:p>
        </p:txBody>
      </p:sp>
    </p:spTree>
    <p:extLst>
      <p:ext uri="{BB962C8B-B14F-4D97-AF65-F5344CB8AC3E}">
        <p14:creationId xmlns:p14="http://schemas.microsoft.com/office/powerpoint/2010/main" val="3636702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smtClean="0">
                <a:latin typeface="Times New Roman" panose="02020603050405020304" pitchFamily="18" charset="0"/>
                <a:cs typeface="Times New Roman" panose="02020603050405020304" pitchFamily="18" charset="0"/>
              </a:rPr>
              <a:t>What is Autonomic Computing ?</a:t>
            </a:r>
          </a:p>
          <a:p>
            <a:pPr lvl="1"/>
            <a:r>
              <a:rPr lang="en-US" dirty="0" smtClean="0">
                <a:latin typeface="Times New Roman" panose="02020603050405020304" pitchFamily="18" charset="0"/>
                <a:cs typeface="Times New Roman" panose="02020603050405020304" pitchFamily="18" charset="0"/>
              </a:rPr>
              <a:t>Its ultimate aim is to develop computer systems capable of self-management, to overcome the rapidly growing complexity of computing systems management, and to reduce the barrier that complexity poses to further growth.</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Architectural framework :</a:t>
            </a:r>
          </a:p>
          <a:p>
            <a:pPr lvl="1"/>
            <a:r>
              <a:rPr lang="en-US" dirty="0" smtClean="0">
                <a:latin typeface="Times New Roman" panose="02020603050405020304" pitchFamily="18" charset="0"/>
                <a:cs typeface="Times New Roman" panose="02020603050405020304" pitchFamily="18" charset="0"/>
              </a:rPr>
              <a:t>Composed by Autonomic Components (AC) which will interact with each other.</a:t>
            </a:r>
          </a:p>
          <a:p>
            <a:pPr lvl="1"/>
            <a:r>
              <a:rPr lang="en-US" dirty="0" smtClean="0">
                <a:latin typeface="Times New Roman" panose="02020603050405020304" pitchFamily="18" charset="0"/>
                <a:cs typeface="Times New Roman" panose="02020603050405020304" pitchFamily="18" charset="0"/>
              </a:rPr>
              <a:t>An AC can be modeled in terms of two main control loops (local and global) with sensors (for self-monitoring), effectors (for self-adjustment), knowledge and planer/adapter for exploiting policies based on self- and environment awareness.</a:t>
            </a:r>
          </a:p>
        </p:txBody>
      </p:sp>
    </p:spTree>
    <p:extLst>
      <p:ext uri="{BB962C8B-B14F-4D97-AF65-F5344CB8AC3E}">
        <p14:creationId xmlns:p14="http://schemas.microsoft.com/office/powerpoint/2010/main" val="3682521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700" dirty="0">
                <a:solidFill>
                  <a:srgbClr val="C00000"/>
                </a:solidFill>
                <a:effectLst/>
                <a:latin typeface="Times New Roman" pitchFamily="18" charset="0"/>
                <a:cs typeface="Times New Roman" pitchFamily="18" charset="0"/>
              </a:rPr>
              <a:t>Cloud Definitions</a:t>
            </a:r>
          </a:p>
        </p:txBody>
      </p:sp>
      <p:sp>
        <p:nvSpPr>
          <p:cNvPr id="3" name="Content Placeholder 2"/>
          <p:cNvSpPr>
            <a:spLocks noGrp="1"/>
          </p:cNvSpPr>
          <p:nvPr>
            <p:ph idx="1"/>
          </p:nvPr>
        </p:nvSpPr>
        <p:spPr>
          <a:xfrm>
            <a:off x="457200" y="1600200"/>
            <a:ext cx="8229600" cy="4876799"/>
          </a:xfrm>
        </p:spPr>
        <p:txBody>
          <a:bodyPr>
            <a:normAutofit/>
          </a:bodyPr>
          <a:lstStyle/>
          <a:p>
            <a:pPr algn="just"/>
            <a:r>
              <a:rPr lang="en-US" dirty="0" smtClean="0">
                <a:latin typeface="Times New Roman" panose="02020603050405020304" pitchFamily="18" charset="0"/>
                <a:cs typeface="Times New Roman" panose="02020603050405020304" pitchFamily="18" charset="0"/>
              </a:rPr>
              <a:t>Definition from </a:t>
            </a:r>
            <a:r>
              <a:rPr lang="en-US" b="1" i="1" dirty="0" smtClean="0">
                <a:latin typeface="Times New Roman" panose="02020603050405020304" pitchFamily="18" charset="0"/>
                <a:cs typeface="Times New Roman" panose="02020603050405020304" pitchFamily="18" charset="0"/>
              </a:rPr>
              <a:t>NIST</a:t>
            </a:r>
            <a:r>
              <a:rPr lang="en-US" sz="1600" b="1" i="1" dirty="0" smtClean="0">
                <a:latin typeface="Times New Roman" panose="02020603050405020304" pitchFamily="18" charset="0"/>
                <a:cs typeface="Times New Roman" panose="02020603050405020304" pitchFamily="18" charset="0"/>
              </a:rPr>
              <a:t> (National Institute of Standards and Technology)</a:t>
            </a:r>
          </a:p>
          <a:p>
            <a:pPr lvl="1" algn="just"/>
            <a:r>
              <a:rPr lang="en-US" dirty="0" smtClean="0">
                <a:latin typeface="Times New Roman" panose="02020603050405020304" pitchFamily="18" charset="0"/>
                <a:cs typeface="Times New Roman" panose="02020603050405020304" pitchFamily="18" charset="0"/>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lgn="just"/>
            <a:endParaRPr lang="en-US" dirty="0" smtClean="0">
              <a:latin typeface="Times New Roman" panose="02020603050405020304" pitchFamily="18" charset="0"/>
              <a:cs typeface="Times New Roman" panose="02020603050405020304" pitchFamily="18" charset="0"/>
            </a:endParaRPr>
          </a:p>
          <a:p>
            <a:pPr lvl="1" algn="just"/>
            <a:r>
              <a:rPr lang="en-US" dirty="0" smtClean="0">
                <a:latin typeface="Times New Roman" panose="02020603050405020304" pitchFamily="18" charset="0"/>
                <a:cs typeface="Times New Roman" panose="02020603050405020304" pitchFamily="18" charset="0"/>
              </a:rPr>
              <a:t>This cloud model promotes availability and is composed of five essential characteristics, three service models, and four deployment models.</a:t>
            </a:r>
          </a:p>
          <a:p>
            <a:pPr lvl="1"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78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latin typeface="Times New Roman" panose="02020603050405020304" pitchFamily="18" charset="0"/>
                <a:cs typeface="Times New Roman" panose="02020603050405020304" pitchFamily="18" charset="0"/>
              </a:rPr>
              <a:t>Four functional areas :</a:t>
            </a:r>
          </a:p>
          <a:p>
            <a:pPr lvl="1"/>
            <a:r>
              <a:rPr lang="en-US" dirty="0" smtClean="0">
                <a:latin typeface="Times New Roman" panose="02020603050405020304" pitchFamily="18" charset="0"/>
                <a:cs typeface="Times New Roman" panose="02020603050405020304" pitchFamily="18" charset="0"/>
              </a:rPr>
              <a:t>Self-Configuration</a:t>
            </a:r>
          </a:p>
          <a:p>
            <a:pPr lvl="2"/>
            <a:r>
              <a:rPr lang="en-US" dirty="0" smtClean="0">
                <a:latin typeface="Times New Roman" panose="02020603050405020304" pitchFamily="18" charset="0"/>
                <a:cs typeface="Times New Roman" panose="02020603050405020304" pitchFamily="18" charset="0"/>
              </a:rPr>
              <a:t>Automatic configuration of components.</a:t>
            </a:r>
          </a:p>
          <a:p>
            <a:pPr lvl="1"/>
            <a:r>
              <a:rPr lang="en-US" dirty="0" smtClean="0">
                <a:latin typeface="Times New Roman" panose="02020603050405020304" pitchFamily="18" charset="0"/>
                <a:cs typeface="Times New Roman" panose="02020603050405020304" pitchFamily="18" charset="0"/>
              </a:rPr>
              <a:t>Self-Healing</a:t>
            </a:r>
          </a:p>
          <a:p>
            <a:pPr lvl="2"/>
            <a:r>
              <a:rPr lang="en-US" dirty="0" smtClean="0">
                <a:latin typeface="Times New Roman" panose="02020603050405020304" pitchFamily="18" charset="0"/>
                <a:cs typeface="Times New Roman" panose="02020603050405020304" pitchFamily="18" charset="0"/>
              </a:rPr>
              <a:t>Automatic discovery, and correction of faults.</a:t>
            </a:r>
          </a:p>
          <a:p>
            <a:pPr lvl="1"/>
            <a:r>
              <a:rPr lang="en-US" dirty="0" smtClean="0">
                <a:latin typeface="Times New Roman" panose="02020603050405020304" pitchFamily="18" charset="0"/>
                <a:cs typeface="Times New Roman" panose="02020603050405020304" pitchFamily="18" charset="0"/>
              </a:rPr>
              <a:t>Self-Optimization</a:t>
            </a:r>
          </a:p>
          <a:p>
            <a:pPr lvl="2"/>
            <a:r>
              <a:rPr lang="en-US" dirty="0" smtClean="0">
                <a:latin typeface="Times New Roman" panose="02020603050405020304" pitchFamily="18" charset="0"/>
                <a:cs typeface="Times New Roman" panose="02020603050405020304" pitchFamily="18" charset="0"/>
              </a:rPr>
              <a:t>Automatic monitoring and control of resources to ensure the optimal functioning with respect to the defined requirements.</a:t>
            </a:r>
          </a:p>
          <a:p>
            <a:pPr lvl="1"/>
            <a:r>
              <a:rPr lang="en-US" dirty="0" smtClean="0">
                <a:latin typeface="Times New Roman" panose="02020603050405020304" pitchFamily="18" charset="0"/>
                <a:cs typeface="Times New Roman" panose="02020603050405020304" pitchFamily="18" charset="0"/>
              </a:rPr>
              <a:t>Self-Protection</a:t>
            </a:r>
          </a:p>
          <a:p>
            <a:pPr lvl="2"/>
            <a:r>
              <a:rPr lang="en-US" dirty="0" smtClean="0">
                <a:latin typeface="Times New Roman" panose="02020603050405020304" pitchFamily="18" charset="0"/>
                <a:cs typeface="Times New Roman" panose="02020603050405020304" pitchFamily="18" charset="0"/>
              </a:rPr>
              <a:t>Proactive identification and protection from arbitrary attacks.</a:t>
            </a:r>
          </a:p>
        </p:txBody>
      </p:sp>
    </p:spTree>
    <p:extLst>
      <p:ext uri="{BB962C8B-B14F-4D97-AF65-F5344CB8AC3E}">
        <p14:creationId xmlns:p14="http://schemas.microsoft.com/office/powerpoint/2010/main" val="269554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System Monitoring</a:t>
            </a:r>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What is system monitor ?</a:t>
            </a:r>
          </a:p>
          <a:p>
            <a:pPr lvl="1"/>
            <a:r>
              <a:rPr lang="en-US" dirty="0" smtClean="0">
                <a:latin typeface="Times New Roman" panose="02020603050405020304" pitchFamily="18" charset="0"/>
                <a:cs typeface="Times New Roman" panose="02020603050405020304" pitchFamily="18" charset="0"/>
              </a:rPr>
              <a:t>A System Monitor in systems engineering is a process within a distributed system for collecting and storing state data.</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What should be monitored in the Cloud ?</a:t>
            </a:r>
          </a:p>
          <a:p>
            <a:pPr lvl="1"/>
            <a:r>
              <a:rPr lang="en-US" dirty="0" smtClean="0">
                <a:latin typeface="Times New Roman" panose="02020603050405020304" pitchFamily="18" charset="0"/>
                <a:cs typeface="Times New Roman" panose="02020603050405020304" pitchFamily="18" charset="0"/>
              </a:rPr>
              <a:t>Physical and virtual hardware state</a:t>
            </a:r>
          </a:p>
          <a:p>
            <a:pPr lvl="1"/>
            <a:r>
              <a:rPr lang="en-US" dirty="0" smtClean="0">
                <a:latin typeface="Times New Roman" panose="02020603050405020304" pitchFamily="18" charset="0"/>
                <a:cs typeface="Times New Roman" panose="02020603050405020304" pitchFamily="18" charset="0"/>
              </a:rPr>
              <a:t>Resource performance metrics</a:t>
            </a:r>
          </a:p>
          <a:p>
            <a:pPr lvl="1"/>
            <a:r>
              <a:rPr lang="en-US" dirty="0" smtClean="0">
                <a:latin typeface="Times New Roman" panose="02020603050405020304" pitchFamily="18" charset="0"/>
                <a:cs typeface="Times New Roman" panose="02020603050405020304" pitchFamily="18" charset="0"/>
              </a:rPr>
              <a:t>Network access patterns</a:t>
            </a:r>
          </a:p>
          <a:p>
            <a:pPr lvl="1"/>
            <a:r>
              <a:rPr lang="en-US" dirty="0" smtClean="0">
                <a:latin typeface="Times New Roman" panose="02020603050405020304" pitchFamily="18" charset="0"/>
                <a:cs typeface="Times New Roman" panose="02020603050405020304" pitchFamily="18" charset="0"/>
              </a:rPr>
              <a:t>System logs</a:t>
            </a:r>
          </a:p>
          <a:p>
            <a:pPr lvl="1"/>
            <a:r>
              <a:rPr lang="en-US" dirty="0" smtClean="0">
                <a:latin typeface="Times New Roman" panose="02020603050405020304" pitchFamily="18" charset="0"/>
                <a:cs typeface="Times New Roman" panose="02020603050405020304" pitchFamily="18" charset="0"/>
              </a:rPr>
              <a:t>… etc</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Anything more ?</a:t>
            </a:r>
          </a:p>
          <a:p>
            <a:pPr lvl="1"/>
            <a:r>
              <a:rPr lang="en-US" dirty="0" smtClean="0">
                <a:latin typeface="Times New Roman" panose="02020603050405020304" pitchFamily="18" charset="0"/>
                <a:cs typeface="Times New Roman" panose="02020603050405020304" pitchFamily="18" charset="0"/>
              </a:rPr>
              <a:t>Billing system</a:t>
            </a:r>
          </a:p>
        </p:txBody>
      </p:sp>
      <p:pic>
        <p:nvPicPr>
          <p:cNvPr id="98306" name="Picture 2" descr="http://farm1.static.flickr.com/1/3035796_37df2c6d12.jpg"/>
          <p:cNvPicPr>
            <a:picLocks noChangeAspect="1" noChangeArrowheads="1"/>
          </p:cNvPicPr>
          <p:nvPr/>
        </p:nvPicPr>
        <p:blipFill>
          <a:blip r:embed="rId2"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30742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a:xfrm>
            <a:off x="0" y="274638"/>
            <a:ext cx="8686800" cy="944562"/>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Benefits From Cloud</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Cloud computing brings many benefits :</a:t>
            </a:r>
          </a:p>
          <a:p>
            <a:pPr lvl="1"/>
            <a:r>
              <a:rPr lang="en-US" dirty="0" smtClean="0">
                <a:latin typeface="Times New Roman" panose="02020603050405020304" pitchFamily="18" charset="0"/>
                <a:cs typeface="Times New Roman" panose="02020603050405020304" pitchFamily="18" charset="0"/>
              </a:rPr>
              <a:t>For the market and enterprises</a:t>
            </a:r>
          </a:p>
          <a:p>
            <a:pPr lvl="2"/>
            <a:r>
              <a:rPr lang="en-US" dirty="0" smtClean="0">
                <a:latin typeface="Times New Roman" panose="02020603050405020304" pitchFamily="18" charset="0"/>
                <a:cs typeface="Times New Roman" panose="02020603050405020304" pitchFamily="18" charset="0"/>
              </a:rPr>
              <a:t>Reduce initial investment</a:t>
            </a:r>
          </a:p>
          <a:p>
            <a:pPr lvl="2"/>
            <a:r>
              <a:rPr lang="en-US" dirty="0" smtClean="0">
                <a:latin typeface="Times New Roman" panose="02020603050405020304" pitchFamily="18" charset="0"/>
                <a:cs typeface="Times New Roman" panose="02020603050405020304" pitchFamily="18" charset="0"/>
              </a:rPr>
              <a:t>Reduce capital expenditure</a:t>
            </a:r>
          </a:p>
          <a:p>
            <a:pPr lvl="2"/>
            <a:r>
              <a:rPr lang="en-US" dirty="0" smtClean="0">
                <a:latin typeface="Times New Roman" panose="02020603050405020304" pitchFamily="18" charset="0"/>
                <a:cs typeface="Times New Roman" panose="02020603050405020304" pitchFamily="18" charset="0"/>
              </a:rPr>
              <a:t>Improve industrial specialization</a:t>
            </a:r>
          </a:p>
          <a:p>
            <a:pPr lvl="2"/>
            <a:r>
              <a:rPr lang="en-US" dirty="0" smtClean="0">
                <a:latin typeface="Times New Roman" panose="02020603050405020304" pitchFamily="18" charset="0"/>
                <a:cs typeface="Times New Roman" panose="02020603050405020304" pitchFamily="18" charset="0"/>
              </a:rPr>
              <a:t>Improve resource utilization</a:t>
            </a:r>
          </a:p>
          <a:p>
            <a:pPr lvl="1"/>
            <a:r>
              <a:rPr lang="en-US" dirty="0" smtClean="0">
                <a:latin typeface="Times New Roman" panose="02020603050405020304" pitchFamily="18" charset="0"/>
                <a:cs typeface="Times New Roman" panose="02020603050405020304" pitchFamily="18" charset="0"/>
              </a:rPr>
              <a:t>For the end user and individuals</a:t>
            </a:r>
          </a:p>
          <a:p>
            <a:pPr lvl="2"/>
            <a:r>
              <a:rPr lang="en-US" dirty="0" smtClean="0">
                <a:latin typeface="Times New Roman" panose="02020603050405020304" pitchFamily="18" charset="0"/>
                <a:cs typeface="Times New Roman" panose="02020603050405020304" pitchFamily="18" charset="0"/>
              </a:rPr>
              <a:t>Reduce local computing power</a:t>
            </a:r>
          </a:p>
          <a:p>
            <a:pPr lvl="2"/>
            <a:r>
              <a:rPr lang="en-US" dirty="0" smtClean="0">
                <a:latin typeface="Times New Roman" panose="02020603050405020304" pitchFamily="18" charset="0"/>
                <a:cs typeface="Times New Roman" panose="02020603050405020304" pitchFamily="18" charset="0"/>
              </a:rPr>
              <a:t>Reduce local storage power</a:t>
            </a:r>
          </a:p>
          <a:p>
            <a:pPr lvl="2"/>
            <a:r>
              <a:rPr lang="en-US" dirty="0" smtClean="0">
                <a:latin typeface="Times New Roman" panose="02020603050405020304" pitchFamily="18" charset="0"/>
                <a:cs typeface="Times New Roman" panose="02020603050405020304" pitchFamily="18" charset="0"/>
              </a:rPr>
              <a:t>Variety of thin client devices in daily life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7780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r>
              <a:rPr lang="en-US" sz="2400" dirty="0" smtClean="0">
                <a:latin typeface="Times New Roman" panose="02020603050405020304" pitchFamily="18" charset="0"/>
                <a:cs typeface="Times New Roman" panose="02020603050405020304" pitchFamily="18" charset="0"/>
              </a:rPr>
              <a:t>Reduced Investment &amp; Proportional costs</a:t>
            </a:r>
          </a:p>
          <a:p>
            <a:r>
              <a:rPr lang="en-US" sz="2400" dirty="0" smtClean="0">
                <a:latin typeface="Times New Roman" panose="02020603050405020304" pitchFamily="18" charset="0"/>
                <a:cs typeface="Times New Roman" panose="02020603050405020304" pitchFamily="18" charset="0"/>
              </a:rPr>
              <a:t>Increased Scalability</a:t>
            </a:r>
          </a:p>
          <a:p>
            <a:r>
              <a:rPr lang="en-US" sz="2400" dirty="0" smtClean="0">
                <a:latin typeface="Times New Roman" panose="02020603050405020304" pitchFamily="18" charset="0"/>
                <a:cs typeface="Times New Roman" panose="02020603050405020304" pitchFamily="18" charset="0"/>
              </a:rPr>
              <a:t>Increased Availability &amp; Reliability</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lgn="ctr"/>
            <a:r>
              <a:rPr lang="en-US" sz="4000" dirty="0" smtClean="0">
                <a:solidFill>
                  <a:srgbClr val="FF0000"/>
                </a:solidFill>
                <a:latin typeface="Times New Roman" panose="02020603050405020304" pitchFamily="18" charset="0"/>
                <a:cs typeface="Times New Roman" panose="02020603050405020304" pitchFamily="18" charset="0"/>
              </a:rPr>
              <a:t>Goals and Benefits</a:t>
            </a:r>
            <a:endParaRPr lang="en-US" sz="37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748358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a:solidFill>
                  <a:srgbClr val="C00000"/>
                </a:solidFill>
                <a:latin typeface="Times New Roman" panose="02020603050405020304" pitchFamily="18" charset="0"/>
                <a:cs typeface="Times New Roman" panose="02020603050405020304" pitchFamily="18" charset="0"/>
              </a:rPr>
              <a:t>Challenges in Cloud Computing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graphicFrame>
        <p:nvGraphicFramePr>
          <p:cNvPr id="5" name="Diagram 4"/>
          <p:cNvGraphicFramePr/>
          <p:nvPr>
            <p:extLst>
              <p:ext uri="{D42A27DB-BD31-4B8C-83A1-F6EECF244321}">
                <p14:modId xmlns:p14="http://schemas.microsoft.com/office/powerpoint/2010/main" val="2273827181"/>
              </p:ext>
            </p:extLst>
          </p:nvPr>
        </p:nvGraphicFramePr>
        <p:xfrm>
          <a:off x="609600" y="914400"/>
          <a:ext cx="77724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43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defRPr/>
            </a:pPr>
            <a:r>
              <a:rPr lang="en-US" sz="2400" dirty="0">
                <a:latin typeface="Times New Roman" pitchFamily="18" charset="0"/>
                <a:cs typeface="Times New Roman" pitchFamily="18" charset="0"/>
              </a:rPr>
              <a:t>There are certain services and models working behind the scene making the cloud computing feasible and accessible to end users. Following are the working models for cloud computing: </a:t>
            </a:r>
            <a:endParaRPr lang="en-US" sz="2400" dirty="0" smtClean="0">
              <a:latin typeface="Times New Roman" pitchFamily="18" charset="0"/>
              <a:cs typeface="Times New Roman" pitchFamily="18" charset="0"/>
            </a:endParaRPr>
          </a:p>
          <a:p>
            <a:pPr>
              <a:defRPr/>
            </a:pPr>
            <a:endParaRPr lang="en-US" sz="2400" dirty="0">
              <a:latin typeface="Times New Roman" pitchFamily="18" charset="0"/>
              <a:cs typeface="Times New Roman" pitchFamily="18" charset="0"/>
            </a:endParaRPr>
          </a:p>
          <a:p>
            <a:pPr>
              <a:defRPr/>
            </a:pPr>
            <a:r>
              <a:rPr lang="en-US" sz="2400" dirty="0" smtClean="0">
                <a:latin typeface="Times New Roman" pitchFamily="18" charset="0"/>
                <a:cs typeface="Times New Roman" pitchFamily="18" charset="0"/>
              </a:rPr>
              <a:t>Deployment Models</a:t>
            </a:r>
          </a:p>
          <a:p>
            <a:pPr>
              <a:defRPr/>
            </a:pPr>
            <a:r>
              <a:rPr lang="en-US" sz="2400" dirty="0" smtClean="0">
                <a:latin typeface="Times New Roman" pitchFamily="18" charset="0"/>
                <a:cs typeface="Times New Roman" pitchFamily="18" charset="0"/>
              </a:rPr>
              <a:t>Services Models</a:t>
            </a:r>
          </a:p>
          <a:p>
            <a:pPr>
              <a:defRPr/>
            </a:pPr>
            <a:endParaRPr lang="en-US" sz="2400" dirty="0">
              <a:latin typeface="Times New Roman" pitchFamily="18" charset="0"/>
              <a:cs typeface="Times New Roman" pitchFamily="18" charset="0"/>
            </a:endParaRPr>
          </a:p>
        </p:txBody>
      </p:sp>
      <p:sp>
        <p:nvSpPr>
          <p:cNvPr id="2" name="Title 1"/>
          <p:cNvSpPr>
            <a:spLocks noGrp="1"/>
          </p:cNvSpPr>
          <p:nvPr>
            <p:ph type="title"/>
          </p:nvPr>
        </p:nvSpPr>
        <p:spPr>
          <a:xfrm>
            <a:off x="457200" y="0"/>
            <a:ext cx="8229600" cy="1143000"/>
          </a:xfrm>
        </p:spPr>
        <p:txBody>
          <a:bodyPr>
            <a:normAutofit/>
          </a:bodyPr>
          <a:lstStyle/>
          <a:p>
            <a:pPr algn="ctr">
              <a:defRPr/>
            </a:pPr>
            <a:r>
              <a:rPr lang="en-US" sz="4000" dirty="0">
                <a:solidFill>
                  <a:srgbClr val="FF0000"/>
                </a:solidFill>
                <a:effectLst/>
                <a:latin typeface="Times New Roman" pitchFamily="18" charset="0"/>
                <a:cs typeface="Times New Roman" pitchFamily="18" charset="0"/>
              </a:rPr>
              <a:t>Basic Concepts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4142900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defRPr/>
            </a:pPr>
            <a:r>
              <a:rPr lang="en-US" sz="2400" dirty="0">
                <a:latin typeface="Times New Roman" pitchFamily="18" charset="0"/>
                <a:cs typeface="Times New Roman" pitchFamily="18" charset="0"/>
              </a:rPr>
              <a:t>Deployment models define the type of access to the cloud, i.e., how the cloud is located</a:t>
            </a:r>
            <a:r>
              <a:rPr lang="en-US" sz="2400" dirty="0" smtClean="0">
                <a:latin typeface="Times New Roman" pitchFamily="18" charset="0"/>
                <a:cs typeface="Times New Roman" pitchFamily="18" charset="0"/>
              </a:rPr>
              <a:t>?</a:t>
            </a:r>
          </a:p>
          <a:p>
            <a:pPr algn="just">
              <a:defRPr/>
            </a:pPr>
            <a:r>
              <a:rPr lang="en-US" sz="2400" dirty="0" smtClean="0">
                <a:latin typeface="Times New Roman" pitchFamily="18" charset="0"/>
                <a:cs typeface="Times New Roman" pitchFamily="18" charset="0"/>
              </a:rPr>
              <a:t> Cloud </a:t>
            </a:r>
            <a:r>
              <a:rPr lang="en-US" sz="2400" dirty="0">
                <a:latin typeface="Times New Roman" pitchFamily="18" charset="0"/>
                <a:cs typeface="Times New Roman" pitchFamily="18" charset="0"/>
              </a:rPr>
              <a:t>can have any of the four types of access: Public, Private, Hybrid and Community.</a:t>
            </a:r>
          </a:p>
        </p:txBody>
      </p:sp>
      <p:sp>
        <p:nvSpPr>
          <p:cNvPr id="2" name="Title 1"/>
          <p:cNvSpPr>
            <a:spLocks noGrp="1"/>
          </p:cNvSpPr>
          <p:nvPr>
            <p:ph type="title"/>
          </p:nvPr>
        </p:nvSpPr>
        <p:spPr>
          <a:xfrm>
            <a:off x="457200" y="0"/>
            <a:ext cx="8229600" cy="1143000"/>
          </a:xfrm>
        </p:spPr>
        <p:txBody>
          <a:bodyPr>
            <a:normAutofit/>
          </a:bodyPr>
          <a:lstStyle/>
          <a:p>
            <a:pPr algn="ctr">
              <a:defRPr/>
            </a:pPr>
            <a:r>
              <a:rPr lang="en-US" sz="4000" dirty="0">
                <a:solidFill>
                  <a:srgbClr val="C00000"/>
                </a:solidFill>
                <a:effectLst/>
                <a:latin typeface="Times New Roman" pitchFamily="18" charset="0"/>
                <a:cs typeface="Times New Roman" pitchFamily="18" charset="0"/>
              </a:rPr>
              <a:t> Deployment Models </a:t>
            </a:r>
            <a:endParaRPr lang="en-US" sz="4000" dirty="0">
              <a:solidFill>
                <a:srgbClr val="C00000"/>
              </a:solidFill>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681863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Deployment Model</a:t>
            </a: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There are four primary cloud deployment models :</a:t>
            </a:r>
          </a:p>
          <a:p>
            <a:pPr lvl="1"/>
            <a:r>
              <a:rPr lang="en-US" dirty="0" smtClean="0">
                <a:latin typeface="Times New Roman" panose="02020603050405020304" pitchFamily="18" charset="0"/>
                <a:cs typeface="Times New Roman" panose="02020603050405020304" pitchFamily="18" charset="0"/>
              </a:rPr>
              <a:t>Public Cloud</a:t>
            </a:r>
          </a:p>
          <a:p>
            <a:pPr lvl="1"/>
            <a:r>
              <a:rPr lang="en-US" dirty="0" smtClean="0">
                <a:latin typeface="Times New Roman" panose="02020603050405020304" pitchFamily="18" charset="0"/>
                <a:cs typeface="Times New Roman" panose="02020603050405020304" pitchFamily="18" charset="0"/>
              </a:rPr>
              <a:t>Private Cloud</a:t>
            </a:r>
          </a:p>
          <a:p>
            <a:pPr lvl="1"/>
            <a:r>
              <a:rPr lang="en-US" dirty="0" smtClean="0">
                <a:latin typeface="Times New Roman" panose="02020603050405020304" pitchFamily="18" charset="0"/>
                <a:cs typeface="Times New Roman" panose="02020603050405020304" pitchFamily="18" charset="0"/>
              </a:rPr>
              <a:t>Community Cloud</a:t>
            </a:r>
          </a:p>
          <a:p>
            <a:pPr lvl="1"/>
            <a:r>
              <a:rPr lang="en-US" dirty="0" smtClean="0">
                <a:latin typeface="Times New Roman" panose="02020603050405020304" pitchFamily="18" charset="0"/>
                <a:cs typeface="Times New Roman" panose="02020603050405020304" pitchFamily="18" charset="0"/>
              </a:rPr>
              <a:t>Hybrid Cloud</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Each can exhibit the previously discussed characteristics; their differences lie primarily in the scope and access of published cloud services, as they are made available to service consumers.</a:t>
            </a:r>
          </a:p>
        </p:txBody>
      </p:sp>
    </p:spTree>
    <p:extLst>
      <p:ext uri="{BB962C8B-B14F-4D97-AF65-F5344CB8AC3E}">
        <p14:creationId xmlns:p14="http://schemas.microsoft.com/office/powerpoint/2010/main" val="1091455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ctr">
              <a:defRPr/>
            </a:pPr>
            <a:r>
              <a:rPr lang="en-US" sz="4000" dirty="0">
                <a:solidFill>
                  <a:srgbClr val="C00000"/>
                </a:solidFill>
                <a:effectLst/>
                <a:latin typeface="Times New Roman" pitchFamily="18" charset="0"/>
                <a:cs typeface="Times New Roman" pitchFamily="18" charset="0"/>
              </a:rPr>
              <a:t> Deployment Models </a:t>
            </a:r>
            <a:endParaRPr lang="en-US" sz="4000" dirty="0">
              <a:solidFill>
                <a:srgbClr val="C00000"/>
              </a:solidFill>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12" descr="Cloud Deployment Models: Types with Key Facto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634" y="1481138"/>
            <a:ext cx="8146731"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85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Public Cloud</a:t>
            </a:r>
          </a:p>
        </p:txBody>
      </p:sp>
      <p:sp>
        <p:nvSpPr>
          <p:cNvPr id="3" name="Content Placeholder 2"/>
          <p:cNvSpPr>
            <a:spLocks noGrp="1"/>
          </p:cNvSpPr>
          <p:nvPr>
            <p:ph idx="1"/>
          </p:nvPr>
        </p:nvSpPr>
        <p:spPr>
          <a:xfrm>
            <a:off x="457200" y="1600200"/>
            <a:ext cx="8382000" cy="4525963"/>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Public cloud definition</a:t>
            </a:r>
          </a:p>
          <a:p>
            <a:pPr lvl="1"/>
            <a:r>
              <a:rPr lang="en-US" dirty="0" smtClean="0">
                <a:latin typeface="Times New Roman" panose="02020603050405020304" pitchFamily="18" charset="0"/>
                <a:cs typeface="Times New Roman" panose="02020603050405020304" pitchFamily="18" charset="0"/>
              </a:rPr>
              <a:t>The cloud infrastructure is made available to the general public or a large industry group and is owned by an organization selling cloud services.</a:t>
            </a:r>
          </a:p>
          <a:p>
            <a:pPr lvl="1"/>
            <a:r>
              <a:rPr lang="en-US" dirty="0" smtClean="0">
                <a:latin typeface="Times New Roman" panose="02020603050405020304" pitchFamily="18" charset="0"/>
                <a:cs typeface="Times New Roman" panose="02020603050405020304" pitchFamily="18" charset="0"/>
              </a:rPr>
              <a:t>Also known as external cloud or multi-tenant cloud, this model essentially represents a cloud environment that is openly accessible.</a:t>
            </a:r>
          </a:p>
          <a:p>
            <a:pPr lvl="1"/>
            <a:r>
              <a:rPr lang="en-US" dirty="0" smtClean="0">
                <a:latin typeface="Times New Roman" panose="02020603050405020304" pitchFamily="18" charset="0"/>
                <a:cs typeface="Times New Roman" panose="02020603050405020304" pitchFamily="18" charset="0"/>
              </a:rPr>
              <a:t>Basic characteristics :</a:t>
            </a:r>
          </a:p>
          <a:p>
            <a:pPr lvl="2"/>
            <a:r>
              <a:rPr lang="en-US" dirty="0" smtClean="0">
                <a:latin typeface="Times New Roman" panose="02020603050405020304" pitchFamily="18" charset="0"/>
                <a:cs typeface="Times New Roman" panose="02020603050405020304" pitchFamily="18" charset="0"/>
              </a:rPr>
              <a:t>Homogeneous infrastructure</a:t>
            </a:r>
          </a:p>
          <a:p>
            <a:pPr lvl="2"/>
            <a:r>
              <a:rPr lang="en-US" dirty="0" smtClean="0">
                <a:latin typeface="Times New Roman" panose="02020603050405020304" pitchFamily="18" charset="0"/>
                <a:cs typeface="Times New Roman" panose="02020603050405020304" pitchFamily="18" charset="0"/>
              </a:rPr>
              <a:t>Common policies</a:t>
            </a:r>
          </a:p>
          <a:p>
            <a:pPr lvl="2"/>
            <a:r>
              <a:rPr lang="en-US" dirty="0" smtClean="0">
                <a:latin typeface="Times New Roman" panose="02020603050405020304" pitchFamily="18" charset="0"/>
                <a:cs typeface="Times New Roman" panose="02020603050405020304" pitchFamily="18" charset="0"/>
              </a:rPr>
              <a:t>Shared resources and multi-tenant</a:t>
            </a:r>
          </a:p>
          <a:p>
            <a:pPr lvl="2"/>
            <a:r>
              <a:rPr lang="en-US" dirty="0" smtClean="0">
                <a:latin typeface="Times New Roman" panose="02020603050405020304" pitchFamily="18" charset="0"/>
                <a:cs typeface="Times New Roman" panose="02020603050405020304" pitchFamily="18" charset="0"/>
              </a:rPr>
              <a:t>Leased or rented infrastructure</a:t>
            </a:r>
          </a:p>
          <a:p>
            <a:pPr lvl="2"/>
            <a:r>
              <a:rPr lang="en-US" dirty="0" smtClean="0">
                <a:latin typeface="Times New Roman" panose="02020603050405020304" pitchFamily="18" charset="0"/>
                <a:cs typeface="Times New Roman" panose="02020603050405020304" pitchFamily="18" charset="0"/>
              </a:rPr>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extLst>
      <p:ext uri="{BB962C8B-B14F-4D97-AF65-F5344CB8AC3E}">
        <p14:creationId xmlns:p14="http://schemas.microsoft.com/office/powerpoint/2010/main" val="3645695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700" dirty="0">
                <a:solidFill>
                  <a:srgbClr val="C00000"/>
                </a:solidFill>
                <a:effectLst/>
                <a:latin typeface="Times New Roman" pitchFamily="18" charset="0"/>
                <a:cs typeface="Times New Roman" pitchFamily="18" charset="0"/>
              </a:rPr>
              <a:t>Cloud Definitions</a:t>
            </a:r>
          </a:p>
        </p:txBody>
      </p:sp>
      <p:sp>
        <p:nvSpPr>
          <p:cNvPr id="3" name="Content Placeholder 2"/>
          <p:cNvSpPr>
            <a:spLocks noGrp="1"/>
          </p:cNvSpPr>
          <p:nvPr>
            <p:ph idx="1"/>
          </p:nvPr>
        </p:nvSpPr>
        <p:spPr>
          <a:xfrm>
            <a:off x="457200" y="1600200"/>
            <a:ext cx="8229600" cy="3200400"/>
          </a:xfrm>
        </p:spPr>
        <p:txBody>
          <a:bodyPr>
            <a:normAutofit/>
          </a:bodyPr>
          <a:lstStyle/>
          <a:p>
            <a:r>
              <a:rPr lang="en-US" sz="2100" dirty="0" smtClean="0">
                <a:latin typeface="Times New Roman" panose="02020603050405020304" pitchFamily="18" charset="0"/>
                <a:cs typeface="Times New Roman" panose="02020603050405020304" pitchFamily="18" charset="0"/>
              </a:rPr>
              <a:t>Definition from </a:t>
            </a:r>
            <a:r>
              <a:rPr lang="en-US" sz="2100" b="1" i="1" dirty="0" smtClean="0">
                <a:latin typeface="Times New Roman" panose="02020603050405020304" pitchFamily="18" charset="0"/>
                <a:cs typeface="Times New Roman" panose="02020603050405020304" pitchFamily="18" charset="0"/>
              </a:rPr>
              <a:t>Wikipedia</a:t>
            </a:r>
          </a:p>
          <a:p>
            <a:pPr lvl="1"/>
            <a:r>
              <a:rPr lang="en-US" sz="2100" dirty="0" smtClean="0">
                <a:latin typeface="Times New Roman" panose="02020603050405020304" pitchFamily="18" charset="0"/>
                <a:cs typeface="Times New Roman" panose="02020603050405020304" pitchFamily="18" charset="0"/>
              </a:rPr>
              <a:t>Cloud computing is Internet-based computing, whereby shared resources, software, and information are provided to computers and other devices on demand, like the electricity grid.</a:t>
            </a:r>
          </a:p>
          <a:p>
            <a:pPr lvl="1"/>
            <a:r>
              <a:rPr lang="en-US" sz="2100" dirty="0" smtClean="0">
                <a:latin typeface="Times New Roman" panose="02020603050405020304" pitchFamily="18" charset="0"/>
                <a:cs typeface="Times New Roman" panose="02020603050405020304" pitchFamily="18" charset="0"/>
              </a:rPr>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0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smtClean="0">
                <a:latin typeface="Times New Roman" panose="02020603050405020304" pitchFamily="18" charset="0"/>
                <a:cs typeface="Times New Roman" panose="02020603050405020304" pitchFamily="18" charset="0"/>
              </a:rPr>
              <a:t>Private cloud definition</a:t>
            </a:r>
          </a:p>
          <a:p>
            <a:pPr lvl="1"/>
            <a:r>
              <a:rPr lang="en-US" dirty="0" smtClean="0">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a:p>
            <a:pPr lvl="1"/>
            <a:r>
              <a:rPr lang="en-US" dirty="0" smtClean="0">
                <a:latin typeface="Times New Roman" panose="02020603050405020304" pitchFamily="18" charset="0"/>
                <a:cs typeface="Times New Roman" panose="02020603050405020304" pitchFamily="18" charset="0"/>
              </a:rPr>
              <a:t>Also referred to as internal cloud or on-premise cloud, a private cloud intentionally limits access to its resources to service consumers that belong to the same organization that owns the cloud.</a:t>
            </a:r>
          </a:p>
          <a:p>
            <a:pPr lvl="1"/>
            <a:r>
              <a:rPr lang="en-US" dirty="0" smtClean="0">
                <a:latin typeface="Times New Roman" panose="02020603050405020304" pitchFamily="18" charset="0"/>
                <a:cs typeface="Times New Roman" panose="02020603050405020304" pitchFamily="18" charset="0"/>
              </a:rPr>
              <a:t>Basic characteristics :</a:t>
            </a:r>
          </a:p>
          <a:p>
            <a:pPr lvl="2"/>
            <a:r>
              <a:rPr lang="en-US" dirty="0" smtClean="0">
                <a:latin typeface="Times New Roman" panose="02020603050405020304" pitchFamily="18" charset="0"/>
                <a:cs typeface="Times New Roman" panose="02020603050405020304" pitchFamily="18" charset="0"/>
              </a:rPr>
              <a:t>Heterogeneous infrastructure</a:t>
            </a:r>
          </a:p>
          <a:p>
            <a:pPr lvl="2"/>
            <a:r>
              <a:rPr lang="en-US" dirty="0" smtClean="0">
                <a:latin typeface="Times New Roman" panose="02020603050405020304" pitchFamily="18" charset="0"/>
                <a:cs typeface="Times New Roman" panose="02020603050405020304" pitchFamily="18" charset="0"/>
              </a:rPr>
              <a:t>Customized and tailored policies</a:t>
            </a:r>
          </a:p>
          <a:p>
            <a:pPr lvl="2"/>
            <a:r>
              <a:rPr lang="en-US" dirty="0" smtClean="0">
                <a:latin typeface="Times New Roman" panose="02020603050405020304" pitchFamily="18" charset="0"/>
                <a:cs typeface="Times New Roman" panose="02020603050405020304" pitchFamily="18" charset="0"/>
              </a:rPr>
              <a:t>Dedicated resources</a:t>
            </a:r>
          </a:p>
          <a:p>
            <a:pPr lvl="2"/>
            <a:r>
              <a:rPr lang="en-US" dirty="0" smtClean="0">
                <a:latin typeface="Times New Roman" panose="02020603050405020304" pitchFamily="18" charset="0"/>
                <a:cs typeface="Times New Roman" panose="02020603050405020304" pitchFamily="18" charset="0"/>
              </a:rPr>
              <a:t>In-house infrastructure</a:t>
            </a:r>
          </a:p>
          <a:p>
            <a:pPr lvl="2"/>
            <a:r>
              <a:rPr lang="en-US" dirty="0" smtClean="0">
                <a:latin typeface="Times New Roman" panose="02020603050405020304" pitchFamily="18" charset="0"/>
                <a:cs typeface="Times New Roman" panose="02020603050405020304" pitchFamily="18" charset="0"/>
              </a:rPr>
              <a:t>End-to-end control </a:t>
            </a:r>
            <a:endParaRPr lang="en-US" dirty="0">
              <a:latin typeface="Times New Roman" panose="02020603050405020304" pitchFamily="18" charset="0"/>
              <a:cs typeface="Times New Roman" panose="02020603050405020304" pitchFamily="18" charset="0"/>
            </a:endParaRPr>
          </a:p>
        </p:txBody>
      </p:sp>
      <p:pic>
        <p:nvPicPr>
          <p:cNvPr id="5" name="Picture 2" descr="Cloud Deployment Models | Public, Private and Hybri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4336008"/>
            <a:ext cx="4288085" cy="21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977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Public vs. Private</a:t>
            </a:r>
          </a:p>
        </p:txBody>
      </p:sp>
      <p:sp>
        <p:nvSpPr>
          <p:cNvPr id="3" name="Content Placeholder 2"/>
          <p:cNvSpPr>
            <a:spLocks noGrp="1"/>
          </p:cNvSpPr>
          <p:nvPr>
            <p:ph idx="1"/>
          </p:nvPr>
        </p:nvSpPr>
        <p:spPr>
          <a:xfrm>
            <a:off x="457200" y="1600201"/>
            <a:ext cx="8229600" cy="609600"/>
          </a:xfrm>
        </p:spPr>
        <p:txBody>
          <a:bodyPr/>
          <a:lstStyle/>
          <a:p>
            <a:r>
              <a:rPr lang="en-US" dirty="0" smtClean="0">
                <a:latin typeface="Times New Roman" panose="02020603050405020304" pitchFamily="18" charset="0"/>
                <a:cs typeface="Times New Roman" panose="02020603050405020304" pitchFamily="18" charset="0"/>
              </a:rPr>
              <a:t>Comparison :</a:t>
            </a:r>
          </a:p>
        </p:txBody>
      </p:sp>
      <p:graphicFrame>
        <p:nvGraphicFramePr>
          <p:cNvPr id="5" name="Table 4"/>
          <p:cNvGraphicFramePr>
            <a:graphicFrameLocks noGrp="1"/>
          </p:cNvGraphicFramePr>
          <p:nvPr>
            <p:extLst>
              <p:ext uri="{D42A27DB-BD31-4B8C-83A1-F6EECF244321}">
                <p14:modId xmlns:p14="http://schemas.microsoft.com/office/powerpoint/2010/main" val="2698456932"/>
              </p:ext>
            </p:extLst>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xmlns="" val="20000"/>
                    </a:ext>
                  </a:extLst>
                </a:gridCol>
                <a:gridCol w="26670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370840">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Public Cloud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Private Cloud</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370840">
                <a:tc>
                  <a:txBody>
                    <a:bodyPr/>
                    <a:lstStyle/>
                    <a:p>
                      <a:r>
                        <a:rPr lang="en-US" b="1" i="1" dirty="0" smtClean="0">
                          <a:latin typeface="Times New Roman" panose="02020603050405020304" pitchFamily="18" charset="0"/>
                          <a:cs typeface="Times New Roman" panose="02020603050405020304" pitchFamily="18" charset="0"/>
                        </a:rPr>
                        <a:t>Infrastructure</a:t>
                      </a:r>
                      <a:endParaRPr lang="en-US" b="1" i="1" dirty="0">
                        <a:latin typeface="Times New Roman" panose="02020603050405020304" pitchFamily="18" charset="0"/>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Homogeneous </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Heterogeneous</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10001"/>
                  </a:ext>
                </a:extLst>
              </a:tr>
              <a:tr h="370840">
                <a:tc>
                  <a:txBody>
                    <a:bodyPr/>
                    <a:lstStyle/>
                    <a:p>
                      <a:r>
                        <a:rPr lang="en-US" b="1" i="1" dirty="0" smtClean="0">
                          <a:latin typeface="Times New Roman" panose="02020603050405020304" pitchFamily="18" charset="0"/>
                          <a:cs typeface="Times New Roman" panose="02020603050405020304" pitchFamily="18" charset="0"/>
                        </a:rPr>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Times New Roman" panose="02020603050405020304" pitchFamily="18" charset="0"/>
                          <a:ea typeface="+mn-ea"/>
                          <a:cs typeface="Times New Roman" panose="02020603050405020304" pitchFamily="18" charset="0"/>
                        </a:rPr>
                        <a:t>Common defined</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Times New Roman" panose="02020603050405020304" pitchFamily="18" charset="0"/>
                          <a:ea typeface="+mn-ea"/>
                          <a:cs typeface="Times New Roman" panose="02020603050405020304" pitchFamily="18" charset="0"/>
                        </a:rPr>
                        <a:t>Customized &amp; Tailored </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10002"/>
                  </a:ext>
                </a:extLst>
              </a:tr>
              <a:tr h="370840">
                <a:tc>
                  <a:txBody>
                    <a:bodyPr/>
                    <a:lstStyle/>
                    <a:p>
                      <a:r>
                        <a:rPr lang="en-US" b="1" i="1" dirty="0" smtClean="0">
                          <a:latin typeface="Times New Roman" panose="02020603050405020304" pitchFamily="18" charset="0"/>
                          <a:cs typeface="Times New Roman" panose="02020603050405020304" pitchFamily="18" charset="0"/>
                        </a:rPr>
                        <a:t>Resource Model</a:t>
                      </a:r>
                      <a:endParaRPr lang="en-US" b="1" i="1" dirty="0">
                        <a:latin typeface="Times New Roman" panose="02020603050405020304" pitchFamily="18" charset="0"/>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Shared &amp; Multi-tenant</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Dedicated</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10003"/>
                  </a:ext>
                </a:extLst>
              </a:tr>
              <a:tr h="370840">
                <a:tc>
                  <a:txBody>
                    <a:bodyPr/>
                    <a:lstStyle/>
                    <a:p>
                      <a:r>
                        <a:rPr lang="en-US" b="1" i="1" dirty="0" smtClean="0">
                          <a:latin typeface="Times New Roman" panose="02020603050405020304" pitchFamily="18" charset="0"/>
                          <a:cs typeface="Times New Roman" panose="02020603050405020304" pitchFamily="18" charset="0"/>
                        </a:rPr>
                        <a:t>Cost Model</a:t>
                      </a:r>
                      <a:endParaRPr lang="en-US" b="1" i="1" dirty="0">
                        <a:latin typeface="Times New Roman" panose="02020603050405020304" pitchFamily="18" charset="0"/>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Operational</a:t>
                      </a:r>
                      <a:r>
                        <a:rPr lang="en-US" sz="1800" i="1" kern="1200" baseline="0" dirty="0" smtClean="0">
                          <a:solidFill>
                            <a:schemeClr val="tx1"/>
                          </a:solidFill>
                          <a:latin typeface="Times New Roman" panose="02020603050405020304" pitchFamily="18" charset="0"/>
                          <a:ea typeface="+mn-ea"/>
                          <a:cs typeface="Times New Roman" panose="02020603050405020304" pitchFamily="18" charset="0"/>
                        </a:rPr>
                        <a:t> expenditure</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Capital</a:t>
                      </a:r>
                      <a:r>
                        <a:rPr lang="en-US" sz="1800" i="1" kern="1200" baseline="0" dirty="0" smtClean="0">
                          <a:solidFill>
                            <a:schemeClr val="tx1"/>
                          </a:solidFill>
                          <a:latin typeface="Times New Roman" panose="02020603050405020304" pitchFamily="18" charset="0"/>
                          <a:ea typeface="+mn-ea"/>
                          <a:cs typeface="Times New Roman" panose="02020603050405020304" pitchFamily="18" charset="0"/>
                        </a:rPr>
                        <a:t> expenditure</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10004"/>
                  </a:ext>
                </a:extLst>
              </a:tr>
              <a:tr h="370840">
                <a:tc>
                  <a:txBody>
                    <a:bodyPr/>
                    <a:lstStyle/>
                    <a:p>
                      <a:r>
                        <a:rPr lang="en-US" b="1" i="1" dirty="0" smtClean="0">
                          <a:latin typeface="Times New Roman" panose="02020603050405020304" pitchFamily="18" charset="0"/>
                          <a:cs typeface="Times New Roman" panose="02020603050405020304" pitchFamily="18" charset="0"/>
                        </a:rPr>
                        <a:t>Economy</a:t>
                      </a:r>
                      <a:r>
                        <a:rPr lang="en-US" b="1" i="1" baseline="0" dirty="0" smtClean="0">
                          <a:latin typeface="Times New Roman" panose="02020603050405020304" pitchFamily="18" charset="0"/>
                          <a:cs typeface="Times New Roman" panose="02020603050405020304" pitchFamily="18" charset="0"/>
                        </a:rPr>
                        <a:t> Model</a:t>
                      </a:r>
                      <a:endParaRPr lang="en-US" b="1" i="1" dirty="0">
                        <a:latin typeface="Times New Roman" panose="02020603050405020304" pitchFamily="18" charset="0"/>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Large</a:t>
                      </a:r>
                      <a:r>
                        <a:rPr lang="en-US" sz="1800" i="1" kern="1200" baseline="0" dirty="0" smtClean="0">
                          <a:solidFill>
                            <a:schemeClr val="tx1"/>
                          </a:solidFill>
                          <a:latin typeface="Times New Roman" panose="02020603050405020304" pitchFamily="18" charset="0"/>
                          <a:ea typeface="+mn-ea"/>
                          <a:cs typeface="Times New Roman" panose="02020603050405020304" pitchFamily="18" charset="0"/>
                        </a:rPr>
                        <a:t> economy of scale</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algn="l"/>
                      <a:r>
                        <a:rPr lang="en-US" sz="1800" i="1" kern="1200" dirty="0" smtClean="0">
                          <a:solidFill>
                            <a:schemeClr val="tx1"/>
                          </a:solidFill>
                          <a:latin typeface="Times New Roman" panose="02020603050405020304" pitchFamily="18" charset="0"/>
                          <a:ea typeface="+mn-ea"/>
                          <a:cs typeface="Times New Roman" panose="02020603050405020304" pitchFamily="18" charset="0"/>
                        </a:rPr>
                        <a:t>End-to-end</a:t>
                      </a:r>
                      <a:r>
                        <a:rPr lang="en-US" sz="1800" i="1" kern="1200" baseline="0" dirty="0" smtClean="0">
                          <a:solidFill>
                            <a:schemeClr val="tx1"/>
                          </a:solidFill>
                          <a:latin typeface="Times New Roman" panose="02020603050405020304" pitchFamily="18" charset="0"/>
                          <a:ea typeface="+mn-ea"/>
                          <a:cs typeface="Times New Roman" panose="02020603050405020304" pitchFamily="18" charset="0"/>
                        </a:rPr>
                        <a:t> control</a:t>
                      </a:r>
                      <a:endParaRPr lang="en-US" sz="1800" i="1"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9076693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Community Cloud</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Community cloud definition</a:t>
            </a:r>
          </a:p>
          <a:p>
            <a:pPr lvl="1"/>
            <a:r>
              <a:rPr lang="en-US" dirty="0" smtClean="0">
                <a:latin typeface="Times New Roman" panose="02020603050405020304" pitchFamily="18" charset="0"/>
                <a:cs typeface="Times New Roman" panose="02020603050405020304" pitchFamily="18" charset="0"/>
              </a:rPr>
              <a:t>The cloud infrastructure is shared by several organizations and supports a specific community that has shared concerns (e.g., mission, security requirements, policy, and compliance considerations). </a:t>
            </a:r>
          </a:p>
        </p:txBody>
      </p:sp>
      <p:pic>
        <p:nvPicPr>
          <p:cNvPr id="5" name="Picture 4" descr="What is community cloud?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276600"/>
            <a:ext cx="4864171" cy="324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8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Hybrid Cloud</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Hybrid cloud definition</a:t>
            </a:r>
          </a:p>
          <a:p>
            <a:pPr lvl="1"/>
            <a:r>
              <a:rPr lang="en-US" dirty="0" smtClean="0">
                <a:latin typeface="Times New Roman" panose="02020603050405020304" pitchFamily="18" charset="0"/>
                <a:cs typeface="Times New Roman" panose="02020603050405020304" pitchFamily="18" charset="0"/>
              </a:rPr>
              <a:t>The cloud infrastructure is a composition of two or more clouds (private, community, or public) that remain unique entities but are bound together by standardized or proprietary technology that enables data and application</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portability (e.g., cloud bursting</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for load-balancing between</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clouds).</a:t>
            </a:r>
          </a:p>
        </p:txBody>
      </p:sp>
      <p:pic>
        <p:nvPicPr>
          <p:cNvPr id="5" name="Picture 2" descr="What is Hybrid Cloud Infrastructure and How Does It 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4156965"/>
            <a:ext cx="4724398" cy="247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559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r>
              <a:rPr lang="en-US" altLang="en-US" sz="2400" b="1" dirty="0">
                <a:latin typeface="Times New Roman" panose="02020603050405020304" pitchFamily="18" charset="0"/>
                <a:cs typeface="Times New Roman" panose="02020603050405020304" pitchFamily="18" charset="0"/>
              </a:rPr>
              <a:t>Service Models </a:t>
            </a:r>
            <a:r>
              <a:rPr lang="en-US" altLang="en-US" sz="2400" dirty="0">
                <a:latin typeface="Times New Roman" panose="02020603050405020304" pitchFamily="18" charset="0"/>
                <a:cs typeface="Times New Roman" panose="02020603050405020304" pitchFamily="18" charset="0"/>
              </a:rPr>
              <a:t>are the reference models on which the Cloud Computing is based. These can be categorized into three basic service models as listed below</a:t>
            </a:r>
            <a:r>
              <a:rPr lang="en-US" altLang="en-US" sz="2400" dirty="0" smtClean="0">
                <a:latin typeface="Times New Roman" panose="02020603050405020304" pitchFamily="18" charset="0"/>
                <a:cs typeface="Times New Roman" panose="02020603050405020304" pitchFamily="18" charset="0"/>
              </a:rPr>
              <a:t>:</a:t>
            </a:r>
          </a:p>
          <a:p>
            <a:endParaRPr lang="en-US" altLang="en-US" sz="2400" dirty="0">
              <a:latin typeface="Times New Roman" panose="02020603050405020304" pitchFamily="18" charset="0"/>
              <a:cs typeface="Times New Roman" panose="02020603050405020304" pitchFamily="18" charset="0"/>
            </a:endParaRPr>
          </a:p>
          <a:p>
            <a:pPr marL="355600" indent="-342900">
              <a:spcBef>
                <a:spcPts val="0"/>
              </a:spcBef>
              <a:buFontTx/>
              <a:buAutoNum type="arabicPeriod"/>
              <a:tabLst>
                <a:tab pos="355600" algn="l"/>
              </a:tabLst>
              <a:defRPr/>
            </a:pPr>
            <a:r>
              <a:rPr lang="en-US" sz="2400" b="1" spc="-10" dirty="0">
                <a:latin typeface="Times New Roman"/>
                <a:cs typeface="Times New Roman"/>
              </a:rPr>
              <a:t>I</a:t>
            </a:r>
            <a:r>
              <a:rPr lang="en-US" sz="2400" b="1" spc="5" dirty="0">
                <a:latin typeface="Times New Roman"/>
                <a:cs typeface="Times New Roman"/>
              </a:rPr>
              <a:t>n</a:t>
            </a:r>
            <a:r>
              <a:rPr lang="en-US" sz="2400" b="1" spc="10" dirty="0">
                <a:latin typeface="Times New Roman"/>
                <a:cs typeface="Times New Roman"/>
              </a:rPr>
              <a:t>f</a:t>
            </a:r>
            <a:r>
              <a:rPr lang="en-US" sz="2400" b="1" spc="-10" dirty="0">
                <a:latin typeface="Times New Roman"/>
                <a:cs typeface="Times New Roman"/>
              </a:rPr>
              <a:t>r</a:t>
            </a:r>
            <a:r>
              <a:rPr lang="en-US" sz="2400" b="1" spc="5" dirty="0">
                <a:latin typeface="Times New Roman"/>
                <a:cs typeface="Times New Roman"/>
              </a:rPr>
              <a:t>a</a:t>
            </a:r>
            <a:r>
              <a:rPr lang="en-US" sz="2400" b="1" spc="-10" dirty="0">
                <a:latin typeface="Times New Roman"/>
                <a:cs typeface="Times New Roman"/>
              </a:rPr>
              <a:t>s</a:t>
            </a:r>
            <a:r>
              <a:rPr lang="en-US" sz="2400" b="1" spc="-15" dirty="0">
                <a:latin typeface="Times New Roman"/>
                <a:cs typeface="Times New Roman"/>
              </a:rPr>
              <a:t>t</a:t>
            </a:r>
            <a:r>
              <a:rPr lang="en-US" sz="2400" b="1" spc="-10" dirty="0">
                <a:latin typeface="Times New Roman"/>
                <a:cs typeface="Times New Roman"/>
              </a:rPr>
              <a:t>r</a:t>
            </a:r>
            <a:r>
              <a:rPr lang="en-US" sz="2400" b="1" spc="5" dirty="0">
                <a:latin typeface="Times New Roman"/>
                <a:cs typeface="Times New Roman"/>
              </a:rPr>
              <a:t>u</a:t>
            </a:r>
            <a:r>
              <a:rPr lang="en-US" sz="2400" b="1" spc="-10" dirty="0">
                <a:latin typeface="Times New Roman"/>
                <a:cs typeface="Times New Roman"/>
              </a:rPr>
              <a:t>ct</a:t>
            </a:r>
            <a:r>
              <a:rPr lang="en-US" sz="2400" b="1" spc="5" dirty="0">
                <a:latin typeface="Times New Roman"/>
                <a:cs typeface="Times New Roman"/>
              </a:rPr>
              <a:t>u</a:t>
            </a:r>
            <a:r>
              <a:rPr lang="en-US" sz="2400" b="1" spc="-10" dirty="0">
                <a:latin typeface="Times New Roman"/>
                <a:cs typeface="Times New Roman"/>
              </a:rPr>
              <a:t>r</a:t>
            </a:r>
            <a:r>
              <a:rPr lang="en-US" sz="2400" b="1" spc="-15" dirty="0">
                <a:latin typeface="Times New Roman"/>
                <a:cs typeface="Times New Roman"/>
              </a:rPr>
              <a:t>e</a:t>
            </a:r>
            <a:r>
              <a:rPr lang="en-US" sz="2400" b="1" spc="5" dirty="0">
                <a:latin typeface="Times New Roman"/>
                <a:cs typeface="Times New Roman"/>
              </a:rPr>
              <a:t> a</a:t>
            </a:r>
            <a:r>
              <a:rPr lang="en-US" sz="2400" b="1" dirty="0">
                <a:latin typeface="Times New Roman"/>
                <a:cs typeface="Times New Roman"/>
              </a:rPr>
              <a:t>s a</a:t>
            </a:r>
            <a:r>
              <a:rPr lang="en-US" sz="2400" b="1" spc="5" dirty="0">
                <a:latin typeface="Times New Roman"/>
                <a:cs typeface="Times New Roman"/>
              </a:rPr>
              <a:t> S</a:t>
            </a:r>
            <a:r>
              <a:rPr lang="en-US" sz="2400" b="1" spc="-10" dirty="0">
                <a:latin typeface="Times New Roman"/>
                <a:cs typeface="Times New Roman"/>
              </a:rPr>
              <a:t>er</a:t>
            </a:r>
            <a:r>
              <a:rPr lang="en-US" sz="2400" b="1" spc="5" dirty="0">
                <a:latin typeface="Times New Roman"/>
                <a:cs typeface="Times New Roman"/>
              </a:rPr>
              <a:t>v</a:t>
            </a:r>
            <a:r>
              <a:rPr lang="en-US" sz="2400" b="1" spc="-15" dirty="0">
                <a:latin typeface="Times New Roman"/>
                <a:cs typeface="Times New Roman"/>
              </a:rPr>
              <a:t>i</a:t>
            </a:r>
            <a:r>
              <a:rPr lang="en-US" sz="2400" b="1" spc="-20" dirty="0">
                <a:latin typeface="Times New Roman"/>
                <a:cs typeface="Times New Roman"/>
              </a:rPr>
              <a:t>c</a:t>
            </a:r>
            <a:r>
              <a:rPr lang="en-US" sz="2400" b="1" spc="-15" dirty="0">
                <a:latin typeface="Times New Roman"/>
                <a:cs typeface="Times New Roman"/>
              </a:rPr>
              <a:t>e</a:t>
            </a:r>
            <a:r>
              <a:rPr lang="en-US" sz="2400" b="1" spc="5" dirty="0">
                <a:latin typeface="Times New Roman"/>
                <a:cs typeface="Times New Roman"/>
              </a:rPr>
              <a:t> </a:t>
            </a:r>
            <a:r>
              <a:rPr lang="en-US" sz="2400" b="1" dirty="0">
                <a:latin typeface="Times New Roman"/>
                <a:cs typeface="Times New Roman"/>
              </a:rPr>
              <a:t>(I</a:t>
            </a:r>
            <a:r>
              <a:rPr lang="en-US" sz="2400" b="1" spc="5" dirty="0">
                <a:latin typeface="Times New Roman"/>
                <a:cs typeface="Times New Roman"/>
              </a:rPr>
              <a:t>aaS</a:t>
            </a:r>
            <a:r>
              <a:rPr lang="en-US" sz="2400" b="1" dirty="0">
                <a:latin typeface="Times New Roman"/>
                <a:cs typeface="Times New Roman"/>
              </a:rPr>
              <a:t>)</a:t>
            </a:r>
            <a:endParaRPr lang="en-US" sz="2400" dirty="0">
              <a:latin typeface="Times New Roman"/>
              <a:cs typeface="Times New Roman"/>
            </a:endParaRPr>
          </a:p>
          <a:p>
            <a:pPr>
              <a:spcBef>
                <a:spcPts val="35"/>
              </a:spcBef>
              <a:buFontTx/>
              <a:buAutoNum type="arabicPeriod"/>
              <a:defRPr/>
            </a:pPr>
            <a:endParaRPr lang="en-US" sz="2400" dirty="0">
              <a:latin typeface="Times New Roman"/>
              <a:cs typeface="Times New Roman"/>
            </a:endParaRPr>
          </a:p>
          <a:p>
            <a:pPr marL="419734" indent="-407034">
              <a:spcBef>
                <a:spcPts val="0"/>
              </a:spcBef>
              <a:buFontTx/>
              <a:buAutoNum type="arabicPeriod"/>
              <a:tabLst>
                <a:tab pos="420370" algn="l"/>
              </a:tabLst>
              <a:defRPr/>
            </a:pPr>
            <a:r>
              <a:rPr lang="en-US" sz="2400" b="1" spc="-20" dirty="0">
                <a:latin typeface="Times New Roman"/>
                <a:cs typeface="Times New Roman"/>
              </a:rPr>
              <a:t>P</a:t>
            </a:r>
            <a:r>
              <a:rPr lang="en-US" sz="2400" b="1" spc="-15" dirty="0">
                <a:latin typeface="Times New Roman"/>
                <a:cs typeface="Times New Roman"/>
              </a:rPr>
              <a:t>l</a:t>
            </a:r>
            <a:r>
              <a:rPr lang="en-US" sz="2400" b="1" dirty="0">
                <a:latin typeface="Times New Roman"/>
                <a:cs typeface="Times New Roman"/>
              </a:rPr>
              <a:t>at</a:t>
            </a:r>
            <a:r>
              <a:rPr lang="en-US" sz="2400" b="1" spc="10" dirty="0">
                <a:latin typeface="Times New Roman"/>
                <a:cs typeface="Times New Roman"/>
              </a:rPr>
              <a:t>f</a:t>
            </a:r>
            <a:r>
              <a:rPr lang="en-US" sz="2400" b="1" spc="5" dirty="0">
                <a:latin typeface="Times New Roman"/>
                <a:cs typeface="Times New Roman"/>
              </a:rPr>
              <a:t>o</a:t>
            </a:r>
            <a:r>
              <a:rPr lang="en-US" sz="2400" b="1" spc="-10" dirty="0">
                <a:latin typeface="Times New Roman"/>
                <a:cs typeface="Times New Roman"/>
              </a:rPr>
              <a:t>r</a:t>
            </a:r>
            <a:r>
              <a:rPr lang="en-US" sz="2400" b="1" dirty="0">
                <a:latin typeface="Times New Roman"/>
                <a:cs typeface="Times New Roman"/>
              </a:rPr>
              <a:t>m</a:t>
            </a:r>
            <a:r>
              <a:rPr lang="en-US" sz="2400" b="1" spc="30" dirty="0">
                <a:latin typeface="Times New Roman"/>
                <a:cs typeface="Times New Roman"/>
              </a:rPr>
              <a:t> </a:t>
            </a:r>
            <a:r>
              <a:rPr lang="en-US" sz="2400" b="1" spc="5" dirty="0">
                <a:latin typeface="Times New Roman"/>
                <a:cs typeface="Times New Roman"/>
              </a:rPr>
              <a:t>a</a:t>
            </a:r>
            <a:r>
              <a:rPr lang="en-US" sz="2400" b="1" dirty="0">
                <a:latin typeface="Times New Roman"/>
                <a:cs typeface="Times New Roman"/>
              </a:rPr>
              <a:t>s a</a:t>
            </a:r>
            <a:r>
              <a:rPr lang="en-US" sz="2400" b="1" spc="5" dirty="0">
                <a:latin typeface="Times New Roman"/>
                <a:cs typeface="Times New Roman"/>
              </a:rPr>
              <a:t> S</a:t>
            </a:r>
            <a:r>
              <a:rPr lang="en-US" sz="2400" b="1" spc="-10" dirty="0">
                <a:latin typeface="Times New Roman"/>
                <a:cs typeface="Times New Roman"/>
              </a:rPr>
              <a:t>er</a:t>
            </a:r>
            <a:r>
              <a:rPr lang="en-US" sz="2400" b="1" spc="5" dirty="0">
                <a:latin typeface="Times New Roman"/>
                <a:cs typeface="Times New Roman"/>
              </a:rPr>
              <a:t>v</a:t>
            </a:r>
            <a:r>
              <a:rPr lang="en-US" sz="2400" b="1" spc="-20" dirty="0">
                <a:latin typeface="Times New Roman"/>
                <a:cs typeface="Times New Roman"/>
              </a:rPr>
              <a:t>i</a:t>
            </a:r>
            <a:r>
              <a:rPr lang="en-US" sz="2400" b="1" spc="-10" dirty="0">
                <a:latin typeface="Times New Roman"/>
                <a:cs typeface="Times New Roman"/>
              </a:rPr>
              <a:t>c</a:t>
            </a:r>
            <a:r>
              <a:rPr lang="en-US" sz="2400" b="1" spc="-15" dirty="0">
                <a:latin typeface="Times New Roman"/>
                <a:cs typeface="Times New Roman"/>
              </a:rPr>
              <a:t>e</a:t>
            </a:r>
            <a:r>
              <a:rPr lang="en-US" sz="2400" b="1" spc="5" dirty="0">
                <a:latin typeface="Times New Roman"/>
                <a:cs typeface="Times New Roman"/>
              </a:rPr>
              <a:t> </a:t>
            </a:r>
            <a:r>
              <a:rPr lang="en-US" sz="2400" b="1" spc="-20" dirty="0">
                <a:latin typeface="Times New Roman"/>
                <a:cs typeface="Times New Roman"/>
              </a:rPr>
              <a:t>(P</a:t>
            </a:r>
            <a:r>
              <a:rPr lang="en-US" sz="2400" b="1" spc="5" dirty="0">
                <a:latin typeface="Times New Roman"/>
                <a:cs typeface="Times New Roman"/>
              </a:rPr>
              <a:t>a</a:t>
            </a:r>
            <a:r>
              <a:rPr lang="en-US" sz="2400" b="1" dirty="0">
                <a:latin typeface="Times New Roman"/>
                <a:cs typeface="Times New Roman"/>
              </a:rPr>
              <a:t>a</a:t>
            </a:r>
            <a:r>
              <a:rPr lang="en-US" sz="2400" b="1" spc="5" dirty="0">
                <a:latin typeface="Times New Roman"/>
                <a:cs typeface="Times New Roman"/>
              </a:rPr>
              <a:t>S</a:t>
            </a:r>
            <a:r>
              <a:rPr lang="en-US" sz="2400" b="1" dirty="0">
                <a:latin typeface="Times New Roman"/>
                <a:cs typeface="Times New Roman"/>
              </a:rPr>
              <a:t>)</a:t>
            </a:r>
            <a:endParaRPr lang="en-US" sz="2400" dirty="0">
              <a:latin typeface="Times New Roman"/>
              <a:cs typeface="Times New Roman"/>
            </a:endParaRPr>
          </a:p>
          <a:p>
            <a:pPr>
              <a:spcBef>
                <a:spcPts val="45"/>
              </a:spcBef>
              <a:buFontTx/>
              <a:buAutoNum type="arabicPeriod"/>
              <a:defRPr/>
            </a:pPr>
            <a:endParaRPr lang="en-US" sz="2400" dirty="0">
              <a:latin typeface="Times New Roman"/>
              <a:cs typeface="Times New Roman"/>
            </a:endParaRPr>
          </a:p>
          <a:p>
            <a:pPr marL="419734" indent="-407034">
              <a:spcBef>
                <a:spcPts val="0"/>
              </a:spcBef>
              <a:buFontTx/>
              <a:buAutoNum type="arabicPeriod"/>
              <a:tabLst>
                <a:tab pos="420370" algn="l"/>
              </a:tabLst>
              <a:defRPr/>
            </a:pPr>
            <a:r>
              <a:rPr lang="en-US" sz="2400" b="1" spc="5" dirty="0">
                <a:latin typeface="Times New Roman"/>
                <a:cs typeface="Times New Roman"/>
              </a:rPr>
              <a:t>So</a:t>
            </a:r>
            <a:r>
              <a:rPr lang="en-US" sz="2400" b="1" spc="10" dirty="0">
                <a:latin typeface="Times New Roman"/>
                <a:cs typeface="Times New Roman"/>
              </a:rPr>
              <a:t>f</a:t>
            </a:r>
            <a:r>
              <a:rPr lang="en-US" sz="2400" b="1" dirty="0">
                <a:latin typeface="Times New Roman"/>
                <a:cs typeface="Times New Roman"/>
              </a:rPr>
              <a:t>t</a:t>
            </a:r>
            <a:r>
              <a:rPr lang="en-US" sz="2400" b="1" spc="-20" dirty="0">
                <a:latin typeface="Times New Roman"/>
                <a:cs typeface="Times New Roman"/>
              </a:rPr>
              <a:t>w</a:t>
            </a:r>
            <a:r>
              <a:rPr lang="en-US" sz="2400" b="1" spc="5" dirty="0">
                <a:latin typeface="Times New Roman"/>
                <a:cs typeface="Times New Roman"/>
              </a:rPr>
              <a:t>a</a:t>
            </a:r>
            <a:r>
              <a:rPr lang="en-US" sz="2400" b="1" spc="-20" dirty="0">
                <a:latin typeface="Times New Roman"/>
                <a:cs typeface="Times New Roman"/>
              </a:rPr>
              <a:t>r</a:t>
            </a:r>
            <a:r>
              <a:rPr lang="en-US" sz="2400" b="1" spc="-15" dirty="0">
                <a:latin typeface="Times New Roman"/>
                <a:cs typeface="Times New Roman"/>
              </a:rPr>
              <a:t>e</a:t>
            </a:r>
            <a:r>
              <a:rPr lang="en-US" sz="2400" b="1" spc="10" dirty="0">
                <a:latin typeface="Times New Roman"/>
                <a:cs typeface="Times New Roman"/>
              </a:rPr>
              <a:t> </a:t>
            </a:r>
            <a:r>
              <a:rPr lang="en-US" sz="2400" b="1" spc="5" dirty="0">
                <a:latin typeface="Times New Roman"/>
                <a:cs typeface="Times New Roman"/>
              </a:rPr>
              <a:t>a</a:t>
            </a:r>
            <a:r>
              <a:rPr lang="en-US" sz="2400" b="1" dirty="0">
                <a:latin typeface="Times New Roman"/>
                <a:cs typeface="Times New Roman"/>
              </a:rPr>
              <a:t>s</a:t>
            </a:r>
            <a:r>
              <a:rPr lang="en-US" sz="2400" b="1" spc="-5" dirty="0">
                <a:latin typeface="Times New Roman"/>
                <a:cs typeface="Times New Roman"/>
              </a:rPr>
              <a:t> </a:t>
            </a:r>
            <a:r>
              <a:rPr lang="en-US" sz="2400" b="1" dirty="0">
                <a:latin typeface="Times New Roman"/>
                <a:cs typeface="Times New Roman"/>
              </a:rPr>
              <a:t>a</a:t>
            </a:r>
            <a:r>
              <a:rPr lang="en-US" sz="2400" b="1" spc="5" dirty="0">
                <a:latin typeface="Times New Roman"/>
                <a:cs typeface="Times New Roman"/>
              </a:rPr>
              <a:t> S</a:t>
            </a:r>
            <a:r>
              <a:rPr lang="en-US" sz="2400" b="1" spc="-20" dirty="0">
                <a:latin typeface="Times New Roman"/>
                <a:cs typeface="Times New Roman"/>
              </a:rPr>
              <a:t>e</a:t>
            </a:r>
            <a:r>
              <a:rPr lang="en-US" sz="2400" b="1" spc="-10" dirty="0">
                <a:latin typeface="Times New Roman"/>
                <a:cs typeface="Times New Roman"/>
              </a:rPr>
              <a:t>r</a:t>
            </a:r>
            <a:r>
              <a:rPr lang="en-US" sz="2400" b="1" spc="5" dirty="0">
                <a:latin typeface="Times New Roman"/>
                <a:cs typeface="Times New Roman"/>
              </a:rPr>
              <a:t>v</a:t>
            </a:r>
            <a:r>
              <a:rPr lang="en-US" sz="2400" b="1" spc="-15" dirty="0">
                <a:latin typeface="Times New Roman"/>
                <a:cs typeface="Times New Roman"/>
              </a:rPr>
              <a:t>i</a:t>
            </a:r>
            <a:r>
              <a:rPr lang="en-US" sz="2400" b="1" spc="-10" dirty="0">
                <a:latin typeface="Times New Roman"/>
                <a:cs typeface="Times New Roman"/>
              </a:rPr>
              <a:t>c</a:t>
            </a:r>
            <a:r>
              <a:rPr lang="en-US" sz="2400" b="1" spc="-15" dirty="0">
                <a:latin typeface="Times New Roman"/>
                <a:cs typeface="Times New Roman"/>
              </a:rPr>
              <a:t>e</a:t>
            </a:r>
            <a:r>
              <a:rPr lang="en-US" sz="2400" b="1" spc="5" dirty="0">
                <a:latin typeface="Times New Roman"/>
                <a:cs typeface="Times New Roman"/>
              </a:rPr>
              <a:t> </a:t>
            </a:r>
            <a:r>
              <a:rPr lang="en-US" sz="2400" b="1" dirty="0">
                <a:latin typeface="Times New Roman"/>
                <a:cs typeface="Times New Roman"/>
              </a:rPr>
              <a:t>(S</a:t>
            </a:r>
            <a:r>
              <a:rPr lang="en-US" sz="2400" b="1" spc="5" dirty="0">
                <a:latin typeface="Times New Roman"/>
                <a:cs typeface="Times New Roman"/>
              </a:rPr>
              <a:t>aaS</a:t>
            </a:r>
            <a:r>
              <a:rPr lang="en-US" sz="2400" b="1" dirty="0">
                <a:latin typeface="Times New Roman"/>
                <a:cs typeface="Times New Roman"/>
              </a:rPr>
              <a:t>)</a:t>
            </a:r>
            <a:endParaRPr lang="en-US" sz="2400" dirty="0">
              <a:latin typeface="Times New Roman"/>
              <a:cs typeface="Times New Roman"/>
            </a:endParaRPr>
          </a:p>
          <a:p>
            <a:endParaRPr lang="en-US" alt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a:solidFill>
                  <a:schemeClr val="tx2">
                    <a:lumMod val="60000"/>
                    <a:lumOff val="40000"/>
                  </a:schemeClr>
                </a:solidFill>
                <a:effectLst/>
                <a:latin typeface="Times New Roman" pitchFamily="18" charset="0"/>
                <a:cs typeface="Times New Roman" pitchFamily="18" charset="0"/>
              </a:rPr>
              <a:t> </a:t>
            </a:r>
            <a:r>
              <a:rPr lang="en-US" sz="4000" dirty="0">
                <a:solidFill>
                  <a:srgbClr val="C00000"/>
                </a:solidFill>
                <a:effectLst/>
                <a:latin typeface="Times New Roman" pitchFamily="18" charset="0"/>
                <a:cs typeface="Times New Roman" pitchFamily="18" charset="0"/>
              </a:rPr>
              <a:t>Service Models </a:t>
            </a:r>
            <a:endParaRPr lang="en-US" sz="4800" dirty="0">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pic>
        <p:nvPicPr>
          <p:cNvPr id="5122" name="Picture 2" descr="What is PaaS? | Intro to Cloud Compu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962400"/>
            <a:ext cx="44196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789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ctr">
              <a:defRPr/>
            </a:pPr>
            <a:r>
              <a:rPr lang="en-US" sz="4000" dirty="0">
                <a:solidFill>
                  <a:srgbClr val="C00000"/>
                </a:solidFill>
                <a:effectLst/>
                <a:latin typeface="Times New Roman" pitchFamily="18" charset="0"/>
                <a:cs typeface="Times New Roman" pitchFamily="18" charset="0"/>
              </a:rPr>
              <a:t>Service Models Overview</a:t>
            </a:r>
          </a:p>
        </p:txBody>
      </p:sp>
      <p:sp>
        <p:nvSpPr>
          <p:cNvPr id="3" name="Content Placeholder 2"/>
          <p:cNvSpPr>
            <a:spLocks noGrp="1"/>
          </p:cNvSpPr>
          <p:nvPr>
            <p:ph idx="1"/>
          </p:nvPr>
        </p:nvSpPr>
        <p:spPr>
          <a:xfrm>
            <a:off x="457200" y="1600200"/>
            <a:ext cx="7924800" cy="4876800"/>
          </a:xfrm>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What if you want to have an IT department ?</a:t>
            </a:r>
          </a:p>
          <a:p>
            <a:pPr lvl="1"/>
            <a:r>
              <a:rPr lang="en-US" dirty="0" smtClean="0">
                <a:latin typeface="Times New Roman" panose="02020603050405020304" pitchFamily="18" charset="0"/>
                <a:cs typeface="Times New Roman" panose="02020603050405020304" pitchFamily="18" charset="0"/>
              </a:rPr>
              <a:t>Similar to </a:t>
            </a:r>
            <a:r>
              <a:rPr lang="en-US" b="1" i="1" dirty="0" smtClean="0">
                <a:latin typeface="Times New Roman" panose="02020603050405020304" pitchFamily="18" charset="0"/>
                <a:cs typeface="Times New Roman" panose="02020603050405020304" pitchFamily="18" charset="0"/>
              </a:rPr>
              <a:t>build a new house </a:t>
            </a:r>
            <a:r>
              <a:rPr lang="en-US" dirty="0" smtClean="0">
                <a:latin typeface="Times New Roman" panose="02020603050405020304" pitchFamily="18" charset="0"/>
                <a:cs typeface="Times New Roman" panose="02020603050405020304" pitchFamily="18" charset="0"/>
              </a:rPr>
              <a:t>in previous analogy</a:t>
            </a:r>
          </a:p>
          <a:p>
            <a:pPr lvl="2"/>
            <a:r>
              <a:rPr lang="en-US" dirty="0" smtClean="0">
                <a:latin typeface="Times New Roman" panose="02020603050405020304" pitchFamily="18" charset="0"/>
                <a:cs typeface="Times New Roman" panose="02020603050405020304" pitchFamily="18" charset="0"/>
              </a:rPr>
              <a:t>You can rent some virtualized infrastructure and build up your own IT system among those resources, which may be fully controlled.</a:t>
            </a:r>
          </a:p>
          <a:p>
            <a:pPr lvl="2"/>
            <a:r>
              <a:rPr lang="en-US" dirty="0" smtClean="0">
                <a:latin typeface="Times New Roman" panose="02020603050405020304" pitchFamily="18" charset="0"/>
                <a:cs typeface="Times New Roman" panose="02020603050405020304" pitchFamily="18" charset="0"/>
              </a:rPr>
              <a:t>Technical speaking, use the </a:t>
            </a:r>
            <a:r>
              <a:rPr lang="en-US" b="1" i="1" dirty="0" smtClean="0">
                <a:latin typeface="Times New Roman" panose="02020603050405020304" pitchFamily="18" charset="0"/>
                <a:cs typeface="Times New Roman" panose="02020603050405020304" pitchFamily="18" charset="0"/>
              </a:rPr>
              <a:t>Infrastructure as a Service (</a:t>
            </a:r>
            <a:r>
              <a:rPr lang="en-US" b="1" i="1" dirty="0" err="1" smtClean="0">
                <a:latin typeface="Times New Roman" panose="02020603050405020304" pitchFamily="18" charset="0"/>
                <a:cs typeface="Times New Roman" panose="02020603050405020304" pitchFamily="18" charset="0"/>
              </a:rPr>
              <a:t>IaaS</a:t>
            </a:r>
            <a:r>
              <a:rPr lang="en-US" b="1"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solution.</a:t>
            </a:r>
          </a:p>
          <a:p>
            <a:pPr lvl="1"/>
            <a:r>
              <a:rPr lang="en-US" dirty="0" smtClean="0">
                <a:latin typeface="Times New Roman" panose="02020603050405020304" pitchFamily="18" charset="0"/>
                <a:cs typeface="Times New Roman" panose="02020603050405020304" pitchFamily="18" charset="0"/>
              </a:rPr>
              <a:t>Similar to </a:t>
            </a:r>
            <a:r>
              <a:rPr lang="en-US" b="1" i="1" dirty="0" smtClean="0">
                <a:latin typeface="Times New Roman" panose="02020603050405020304" pitchFamily="18" charset="0"/>
                <a:cs typeface="Times New Roman" panose="02020603050405020304" pitchFamily="18" charset="0"/>
              </a:rPr>
              <a:t>buy an empty house </a:t>
            </a:r>
            <a:r>
              <a:rPr lang="en-US" dirty="0" smtClean="0">
                <a:latin typeface="Times New Roman" panose="02020603050405020304" pitchFamily="18" charset="0"/>
                <a:cs typeface="Times New Roman" panose="02020603050405020304" pitchFamily="18" charset="0"/>
              </a:rPr>
              <a:t>in previous analogy</a:t>
            </a:r>
          </a:p>
          <a:p>
            <a:pPr lvl="2"/>
            <a:r>
              <a:rPr lang="en-US" dirty="0" smtClean="0">
                <a:latin typeface="Times New Roman" panose="02020603050405020304" pitchFamily="18" charset="0"/>
                <a:cs typeface="Times New Roman" panose="02020603050405020304" pitchFamily="18" charset="0"/>
              </a:rPr>
              <a:t>You can directly develop your IT system through one cloud platform, and do not care about any lower level resource management.</a:t>
            </a:r>
          </a:p>
          <a:p>
            <a:pPr lvl="2"/>
            <a:r>
              <a:rPr lang="en-US" dirty="0" smtClean="0">
                <a:latin typeface="Times New Roman" panose="02020603050405020304" pitchFamily="18" charset="0"/>
                <a:cs typeface="Times New Roman" panose="02020603050405020304" pitchFamily="18" charset="0"/>
              </a:rPr>
              <a:t>Technical speaking, use the </a:t>
            </a:r>
            <a:r>
              <a:rPr lang="en-US" b="1" i="1" dirty="0" smtClean="0">
                <a:latin typeface="Times New Roman" panose="02020603050405020304" pitchFamily="18" charset="0"/>
                <a:cs typeface="Times New Roman" panose="02020603050405020304" pitchFamily="18" charset="0"/>
              </a:rPr>
              <a:t>Platform as a Service (</a:t>
            </a:r>
            <a:r>
              <a:rPr lang="en-US" b="1" i="1" dirty="0" err="1" smtClean="0">
                <a:latin typeface="Times New Roman" panose="02020603050405020304" pitchFamily="18" charset="0"/>
                <a:cs typeface="Times New Roman" panose="02020603050405020304" pitchFamily="18" charset="0"/>
              </a:rPr>
              <a:t>PaaS</a:t>
            </a:r>
            <a:r>
              <a:rPr lang="en-US" b="1"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solution.</a:t>
            </a:r>
          </a:p>
          <a:p>
            <a:pPr lvl="1"/>
            <a:r>
              <a:rPr lang="en-US" dirty="0" smtClean="0">
                <a:latin typeface="Times New Roman" panose="02020603050405020304" pitchFamily="18" charset="0"/>
                <a:cs typeface="Times New Roman" panose="02020603050405020304" pitchFamily="18" charset="0"/>
              </a:rPr>
              <a:t>Similar to </a:t>
            </a:r>
            <a:r>
              <a:rPr lang="en-US" b="1" i="1" dirty="0" smtClean="0">
                <a:latin typeface="Times New Roman" panose="02020603050405020304" pitchFamily="18" charset="0"/>
                <a:cs typeface="Times New Roman" panose="02020603050405020304" pitchFamily="18" charset="0"/>
              </a:rPr>
              <a:t>live in a hotel </a:t>
            </a:r>
            <a:r>
              <a:rPr lang="en-US" dirty="0" smtClean="0">
                <a:latin typeface="Times New Roman" panose="02020603050405020304" pitchFamily="18" charset="0"/>
                <a:cs typeface="Times New Roman" panose="02020603050405020304" pitchFamily="18" charset="0"/>
              </a:rPr>
              <a:t>in previous analogy</a:t>
            </a:r>
          </a:p>
          <a:p>
            <a:pPr lvl="2"/>
            <a:r>
              <a:rPr lang="en-US" dirty="0" smtClean="0">
                <a:latin typeface="Times New Roman" panose="02020603050405020304" pitchFamily="18" charset="0"/>
                <a:cs typeface="Times New Roman" panose="02020603050405020304" pitchFamily="18" charset="0"/>
              </a:rPr>
              <a:t>You can directly use some existed IT system solutions, which were provided by some cloud application service provider, without knowing any detail technique about how these service was achieved.</a:t>
            </a:r>
          </a:p>
          <a:p>
            <a:pPr lvl="2"/>
            <a:r>
              <a:rPr lang="en-US" dirty="0" smtClean="0">
                <a:latin typeface="Times New Roman" panose="02020603050405020304" pitchFamily="18" charset="0"/>
                <a:cs typeface="Times New Roman" panose="02020603050405020304" pitchFamily="18" charset="0"/>
              </a:rPr>
              <a:t>Technical speaking, use the </a:t>
            </a:r>
            <a:r>
              <a:rPr lang="en-US" b="1" i="1" dirty="0" smtClean="0">
                <a:latin typeface="Times New Roman" panose="02020603050405020304" pitchFamily="18" charset="0"/>
                <a:cs typeface="Times New Roman" panose="02020603050405020304" pitchFamily="18" charset="0"/>
              </a:rPr>
              <a:t>Software as a Service (</a:t>
            </a:r>
            <a:r>
              <a:rPr lang="en-US" b="1" i="1" dirty="0" err="1" smtClean="0">
                <a:latin typeface="Times New Roman" panose="02020603050405020304" pitchFamily="18" charset="0"/>
                <a:cs typeface="Times New Roman" panose="02020603050405020304" pitchFamily="18" charset="0"/>
              </a:rPr>
              <a:t>SaaS</a:t>
            </a:r>
            <a:r>
              <a:rPr lang="en-US" b="1"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solution.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8853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Service Model Overview</a:t>
            </a:r>
          </a:p>
        </p:txBody>
      </p:sp>
      <p:pic>
        <p:nvPicPr>
          <p:cNvPr id="1026" name="Picture 2" descr="Top 10 Cloud Services Providers - DevTeam.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685924"/>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561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r>
              <a:rPr lang="en-US" altLang="en-US" sz="2400" b="1" dirty="0">
                <a:latin typeface="Times New Roman" panose="02020603050405020304" pitchFamily="18" charset="0"/>
                <a:cs typeface="Times New Roman" panose="02020603050405020304" pitchFamily="18" charset="0"/>
              </a:rPr>
              <a:t>IaaS </a:t>
            </a:r>
            <a:r>
              <a:rPr lang="en-US" altLang="en-US" sz="2400" dirty="0">
                <a:latin typeface="Times New Roman" panose="02020603050405020304" pitchFamily="18" charset="0"/>
                <a:cs typeface="Times New Roman" panose="02020603050405020304" pitchFamily="18" charset="0"/>
              </a:rPr>
              <a:t>is the delivery of technology infrastructure as an on demand scalable service.</a:t>
            </a:r>
          </a:p>
          <a:p>
            <a:pPr>
              <a:spcBef>
                <a:spcPts val="588"/>
              </a:spcBef>
            </a:pPr>
            <a:r>
              <a:rPr lang="en-US" altLang="en-US" sz="2400" b="1" dirty="0">
                <a:latin typeface="Times New Roman" panose="02020603050405020304" pitchFamily="18" charset="0"/>
                <a:cs typeface="Times New Roman" panose="02020603050405020304" pitchFamily="18" charset="0"/>
              </a:rPr>
              <a:t>IaaS </a:t>
            </a:r>
            <a:r>
              <a:rPr lang="en-US" altLang="en-US" sz="2400" dirty="0">
                <a:latin typeface="Times New Roman" panose="02020603050405020304" pitchFamily="18" charset="0"/>
                <a:cs typeface="Times New Roman" panose="02020603050405020304" pitchFamily="18" charset="0"/>
              </a:rPr>
              <a:t>provides access to fundamental resources such as physical machines, virtual machines, virtual storage, etc.</a:t>
            </a:r>
          </a:p>
          <a:p>
            <a:pPr>
              <a:spcBef>
                <a:spcPts val="50"/>
              </a:spcBef>
            </a:pPr>
            <a:endParaRPr lang="en-US" altLang="en-US" sz="2400" dirty="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Usually </a:t>
            </a:r>
            <a:r>
              <a:rPr lang="en-US" altLang="en-US" sz="2400" dirty="0">
                <a:latin typeface="Times New Roman" panose="02020603050405020304" pitchFamily="18" charset="0"/>
                <a:cs typeface="Times New Roman" panose="02020603050405020304" pitchFamily="18" charset="0"/>
              </a:rPr>
              <a:t>billed based on usage</a:t>
            </a:r>
          </a:p>
          <a:p>
            <a:pPr>
              <a:spcBef>
                <a:spcPts val="650"/>
              </a:spcBef>
            </a:pPr>
            <a:r>
              <a:rPr lang="en-US" altLang="en-US" sz="2400" dirty="0" smtClean="0">
                <a:latin typeface="Times New Roman" panose="02020603050405020304" pitchFamily="18" charset="0"/>
                <a:cs typeface="Times New Roman" panose="02020603050405020304" pitchFamily="18" charset="0"/>
              </a:rPr>
              <a:t>Usually </a:t>
            </a:r>
            <a:r>
              <a:rPr lang="en-US" altLang="en-US" sz="2400" dirty="0">
                <a:latin typeface="Times New Roman" panose="02020603050405020304" pitchFamily="18" charset="0"/>
                <a:cs typeface="Times New Roman" panose="02020603050405020304" pitchFamily="18" charset="0"/>
              </a:rPr>
              <a:t>multi tenant virtualized environment</a:t>
            </a:r>
          </a:p>
          <a:p>
            <a:pPr>
              <a:spcBef>
                <a:spcPts val="638"/>
              </a:spcBef>
            </a:pPr>
            <a:r>
              <a:rPr lang="en-US" altLang="en-US" sz="2400" dirty="0" smtClean="0">
                <a:latin typeface="Times New Roman" panose="02020603050405020304" pitchFamily="18" charset="0"/>
                <a:cs typeface="Times New Roman" panose="02020603050405020304" pitchFamily="18" charset="0"/>
              </a:rPr>
              <a:t>Can </a:t>
            </a:r>
            <a:r>
              <a:rPr lang="en-US" altLang="en-US" sz="2400" dirty="0">
                <a:latin typeface="Times New Roman" panose="02020603050405020304" pitchFamily="18" charset="0"/>
                <a:cs typeface="Times New Roman" panose="02020603050405020304" pitchFamily="18" charset="0"/>
              </a:rPr>
              <a:t>be coupled with Managed Services for OS and application support</a:t>
            </a:r>
          </a:p>
        </p:txBody>
      </p:sp>
      <p:sp>
        <p:nvSpPr>
          <p:cNvPr id="2" name="Title 1"/>
          <p:cNvSpPr>
            <a:spLocks noGrp="1"/>
          </p:cNvSpPr>
          <p:nvPr>
            <p:ph type="title"/>
          </p:nvPr>
        </p:nvSpPr>
        <p:spPr>
          <a:xfrm>
            <a:off x="457200" y="0"/>
            <a:ext cx="8229600" cy="1143000"/>
          </a:xfrm>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 (IaaS)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1644490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sz="2100" dirty="0" smtClean="0">
                <a:latin typeface="Times New Roman" panose="02020603050405020304" pitchFamily="18" charset="0"/>
                <a:cs typeface="Times New Roman" panose="02020603050405020304" pitchFamily="18" charset="0"/>
              </a:rPr>
              <a:t>Infrastructure as a Service - IaaS</a:t>
            </a:r>
          </a:p>
          <a:p>
            <a:pPr lvl="1"/>
            <a:r>
              <a:rPr lang="en-US" sz="2100" dirty="0" smtClean="0">
                <a:latin typeface="Times New Roman" panose="02020603050405020304" pitchFamily="18" charset="0"/>
                <a:cs typeface="Times New Roman" panose="02020603050405020304" pitchFamily="18" charset="0"/>
              </a:rPr>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sz="2100" dirty="0" smtClean="0">
                <a:latin typeface="Times New Roman" panose="02020603050405020304" pitchFamily="18" charset="0"/>
                <a:cs typeface="Times New Roman" panose="02020603050405020304" pitchFamily="18" charset="0"/>
              </a:rPr>
              <a:t>The consumer does not manage or control the underlying cloud infrastructure but has control over operating systems, storage, deployed applications, and possibly limited control of select networking components .</a:t>
            </a:r>
          </a:p>
          <a:p>
            <a:r>
              <a:rPr lang="en-US" sz="2100" dirty="0" smtClean="0">
                <a:latin typeface="Times New Roman" panose="02020603050405020304" pitchFamily="18" charset="0"/>
                <a:cs typeface="Times New Roman" panose="02020603050405020304" pitchFamily="18" charset="0"/>
              </a:rPr>
              <a:t>Examples :</a:t>
            </a:r>
          </a:p>
          <a:p>
            <a:pPr lvl="1"/>
            <a:r>
              <a:rPr lang="en-US" sz="2100" dirty="0" smtClean="0">
                <a:latin typeface="Times New Roman" panose="02020603050405020304" pitchFamily="18" charset="0"/>
                <a:cs typeface="Times New Roman" panose="02020603050405020304" pitchFamily="18" charset="0"/>
              </a:rPr>
              <a:t>Amazon EC2</a:t>
            </a:r>
          </a:p>
          <a:p>
            <a:pPr lvl="1"/>
            <a:r>
              <a:rPr lang="en-US" sz="2100" dirty="0" err="1" smtClean="0">
                <a:latin typeface="Times New Roman" panose="02020603050405020304" pitchFamily="18" charset="0"/>
                <a:cs typeface="Times New Roman" panose="02020603050405020304" pitchFamily="18" charset="0"/>
              </a:rPr>
              <a:t>Eucalyputs</a:t>
            </a:r>
            <a:endParaRPr lang="en-US" sz="2100" dirty="0" smtClean="0">
              <a:latin typeface="Times New Roman" panose="02020603050405020304" pitchFamily="18" charset="0"/>
              <a:cs typeface="Times New Roman" panose="02020603050405020304" pitchFamily="18" charset="0"/>
            </a:endParaRPr>
          </a:p>
          <a:p>
            <a:pPr lvl="1"/>
            <a:r>
              <a:rPr lang="en-US" sz="2100" dirty="0" err="1" smtClean="0">
                <a:latin typeface="Times New Roman" panose="02020603050405020304" pitchFamily="18" charset="0"/>
                <a:cs typeface="Times New Roman" panose="02020603050405020304" pitchFamily="18" charset="0"/>
              </a:rPr>
              <a:t>OpenNebula</a:t>
            </a:r>
            <a:endParaRPr lang="en-US" sz="2100" dirty="0" smtClean="0">
              <a:latin typeface="Times New Roman" panose="02020603050405020304" pitchFamily="18" charset="0"/>
              <a:cs typeface="Times New Roman" panose="02020603050405020304" pitchFamily="18" charset="0"/>
            </a:endParaRPr>
          </a:p>
          <a:p>
            <a:pPr lvl="1"/>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etc</a:t>
            </a:r>
            <a:endParaRPr lang="en-US"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8439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smtClean="0">
                <a:latin typeface="Times New Roman" panose="02020603050405020304" pitchFamily="18" charset="0"/>
                <a:cs typeface="Times New Roman" panose="02020603050405020304" pitchFamily="18" charset="0"/>
              </a:rPr>
              <a:t>System architecture :</a:t>
            </a:r>
            <a:endParaRPr lang="en-US" dirty="0">
              <a:latin typeface="Times New Roman" panose="02020603050405020304" pitchFamily="18" charset="0"/>
              <a:cs typeface="Times New Roman" panose="02020603050405020304" pitchFamily="18" charset="0"/>
            </a:endParaRPr>
          </a:p>
        </p:txBody>
      </p:sp>
      <p:pic>
        <p:nvPicPr>
          <p:cNvPr id="3074" name="Picture 2" descr="Cloud Computing Infrastructure as a Service (Ia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324099"/>
            <a:ext cx="533400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10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700" dirty="0">
                <a:solidFill>
                  <a:srgbClr val="C00000"/>
                </a:solidFill>
                <a:latin typeface="Times New Roman" pitchFamily="18" charset="0"/>
                <a:cs typeface="Times New Roman" pitchFamily="18" charset="0"/>
              </a:rPr>
              <a:t>Cloud Definitions</a:t>
            </a:r>
          </a:p>
        </p:txBody>
      </p:sp>
      <p:sp>
        <p:nvSpPr>
          <p:cNvPr id="3" name="Content Placeholder 2"/>
          <p:cNvSpPr>
            <a:spLocks noGrp="1"/>
          </p:cNvSpPr>
          <p:nvPr>
            <p:ph idx="1"/>
          </p:nvPr>
        </p:nvSpPr>
        <p:spPr>
          <a:xfrm>
            <a:off x="457200" y="1600201"/>
            <a:ext cx="8229600" cy="2667000"/>
          </a:xfrm>
        </p:spPr>
        <p:txBody>
          <a:bodyPr/>
          <a:lstStyle/>
          <a:p>
            <a:r>
              <a:rPr lang="en-US" dirty="0" smtClean="0">
                <a:latin typeface="Times New Roman" panose="02020603050405020304" pitchFamily="18" charset="0"/>
                <a:cs typeface="Times New Roman" panose="02020603050405020304" pitchFamily="18" charset="0"/>
              </a:rPr>
              <a:t>Definition from </a:t>
            </a:r>
            <a:r>
              <a:rPr lang="en-US" b="1" i="1" dirty="0" smtClean="0">
                <a:latin typeface="Times New Roman" panose="02020603050405020304" pitchFamily="18" charset="0"/>
                <a:cs typeface="Times New Roman" panose="02020603050405020304" pitchFamily="18" charset="0"/>
              </a:rPr>
              <a:t>Whatis.com</a:t>
            </a:r>
          </a:p>
          <a:p>
            <a:pPr lvl="1"/>
            <a:r>
              <a:rPr lang="en-US" dirty="0" smtClean="0">
                <a:latin typeface="Times New Roman" panose="02020603050405020304" pitchFamily="18" charset="0"/>
                <a:cs typeface="Times New Roman" panose="02020603050405020304" pitchFamily="18" charset="0"/>
              </a:rPr>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16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3" name="Content Placeholder 2"/>
          <p:cNvSpPr>
            <a:spLocks noGrp="1"/>
          </p:cNvSpPr>
          <p:nvPr>
            <p:ph idx="1"/>
          </p:nvPr>
        </p:nvSpPr>
        <p:spPr>
          <a:xfrm>
            <a:off x="457200" y="1341437"/>
            <a:ext cx="8229600" cy="2163763"/>
          </a:xfrm>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Enabling technique - </a:t>
            </a:r>
            <a:r>
              <a:rPr lang="en-US" b="1" i="1" dirty="0" smtClean="0">
                <a:latin typeface="Times New Roman" panose="02020603050405020304" pitchFamily="18" charset="0"/>
                <a:cs typeface="Times New Roman" panose="02020603050405020304" pitchFamily="18" charset="0"/>
              </a:rPr>
              <a:t>Virtualization</a:t>
            </a:r>
          </a:p>
          <a:p>
            <a:pPr lvl="1"/>
            <a:r>
              <a:rPr lang="en-US" dirty="0" smtClean="0">
                <a:latin typeface="Times New Roman" panose="02020603050405020304" pitchFamily="18" charset="0"/>
                <a:cs typeface="Times New Roman" panose="02020603050405020304" pitchFamily="18" charset="0"/>
              </a:rPr>
              <a:t>Virtualization is an abstraction of logical resources away from underlying physical resources.</a:t>
            </a:r>
          </a:p>
          <a:p>
            <a:pPr lvl="2"/>
            <a:r>
              <a:rPr lang="en-US" dirty="0" smtClean="0">
                <a:latin typeface="Times New Roman" panose="02020603050405020304" pitchFamily="18" charset="0"/>
                <a:cs typeface="Times New Roman" panose="02020603050405020304" pitchFamily="18" charset="0"/>
              </a:rPr>
              <a:t>Virtualization technique shift OS onto hypervisor.</a:t>
            </a:r>
          </a:p>
          <a:p>
            <a:pPr lvl="2"/>
            <a:r>
              <a:rPr lang="en-US" dirty="0" smtClean="0">
                <a:latin typeface="Times New Roman" panose="02020603050405020304" pitchFamily="18" charset="0"/>
                <a:cs typeface="Times New Roman" panose="02020603050405020304" pitchFamily="18" charset="0"/>
              </a:rPr>
              <a:t>Multiple OS share the physical hardware and provide different services.</a:t>
            </a:r>
          </a:p>
          <a:p>
            <a:pPr lvl="2"/>
            <a:r>
              <a:rPr lang="en-US" dirty="0" smtClean="0">
                <a:latin typeface="Times New Roman" panose="02020603050405020304" pitchFamily="18" charset="0"/>
                <a:cs typeface="Times New Roman" panose="02020603050405020304" pitchFamily="18" charset="0"/>
              </a:rPr>
              <a:t>Improve utilization, availability, security and convenience.</a:t>
            </a:r>
          </a:p>
        </p:txBody>
      </p:sp>
      <p:pic>
        <p:nvPicPr>
          <p:cNvPr id="4098" name="Picture 2" descr="Types of Virtualization in Cloud Computing- An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9" y="3461180"/>
            <a:ext cx="3593592" cy="286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347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3" name="Content Placeholder 2"/>
          <p:cNvSpPr>
            <a:spLocks noGrp="1"/>
          </p:cNvSpPr>
          <p:nvPr>
            <p:ph idx="1"/>
          </p:nvPr>
        </p:nvSpPr>
        <p:spPr>
          <a:xfrm>
            <a:off x="457200" y="1828800"/>
            <a:ext cx="8229600" cy="1752600"/>
          </a:xfrm>
        </p:spPr>
        <p:txBody>
          <a:bodyPr>
            <a:normAutofit/>
          </a:bodyPr>
          <a:lstStyle/>
          <a:p>
            <a:r>
              <a:rPr lang="en-US" dirty="0" smtClean="0">
                <a:latin typeface="Times New Roman" panose="02020603050405020304" pitchFamily="18" charset="0"/>
                <a:cs typeface="Times New Roman" panose="02020603050405020304" pitchFamily="18" charset="0"/>
              </a:rPr>
              <a:t>Properties supported by virtualization technique :</a:t>
            </a:r>
          </a:p>
          <a:p>
            <a:pPr lvl="1"/>
            <a:r>
              <a:rPr lang="en-US" dirty="0" smtClean="0">
                <a:latin typeface="Times New Roman" panose="02020603050405020304" pitchFamily="18" charset="0"/>
                <a:cs typeface="Times New Roman" panose="02020603050405020304" pitchFamily="18" charset="0"/>
              </a:rPr>
              <a:t>Manageability and Interoperability</a:t>
            </a:r>
          </a:p>
          <a:p>
            <a:pPr lvl="1"/>
            <a:r>
              <a:rPr lang="en-US" dirty="0" smtClean="0">
                <a:latin typeface="Times New Roman" panose="02020603050405020304" pitchFamily="18" charset="0"/>
                <a:cs typeface="Times New Roman" panose="02020603050405020304" pitchFamily="18" charset="0"/>
              </a:rPr>
              <a:t>Availability and Reliability</a:t>
            </a:r>
          </a:p>
          <a:p>
            <a:pPr lvl="1"/>
            <a:r>
              <a:rPr lang="en-US" dirty="0" smtClean="0">
                <a:latin typeface="Times New Roman" panose="02020603050405020304" pitchFamily="18" charset="0"/>
                <a:cs typeface="Times New Roman" panose="02020603050405020304" pitchFamily="18" charset="0"/>
              </a:rPr>
              <a:t>Scalability and Elasticity</a:t>
            </a:r>
          </a:p>
        </p:txBody>
      </p:sp>
    </p:spTree>
    <p:extLst>
      <p:ext uri="{BB962C8B-B14F-4D97-AF65-F5344CB8AC3E}">
        <p14:creationId xmlns:p14="http://schemas.microsoft.com/office/powerpoint/2010/main" val="1133942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3" name="Content Placeholder 2"/>
          <p:cNvSpPr>
            <a:spLocks noGrp="1"/>
          </p:cNvSpPr>
          <p:nvPr>
            <p:ph idx="1"/>
          </p:nvPr>
        </p:nvSpPr>
        <p:spPr>
          <a:xfrm>
            <a:off x="457200" y="1600200"/>
            <a:ext cx="8305800" cy="4525963"/>
          </a:xfrm>
        </p:spPr>
        <p:txBody>
          <a:bodyPr>
            <a:normAutofit/>
          </a:bodyPr>
          <a:lstStyle/>
          <a:p>
            <a:r>
              <a:rPr lang="en-US" dirty="0" smtClean="0">
                <a:latin typeface="Times New Roman" panose="02020603050405020304" pitchFamily="18" charset="0"/>
                <a:cs typeface="Times New Roman" panose="02020603050405020304" pitchFamily="18" charset="0"/>
              </a:rPr>
              <a:t>Provide service –</a:t>
            </a:r>
            <a:r>
              <a:rPr lang="en-US" b="1" dirty="0" smtClean="0">
                <a:latin typeface="Times New Roman" panose="02020603050405020304" pitchFamily="18" charset="0"/>
                <a:cs typeface="Times New Roman" panose="02020603050405020304" pitchFamily="18" charset="0"/>
              </a:rPr>
              <a:t>Resource Management Interface</a:t>
            </a:r>
          </a:p>
          <a:p>
            <a:pPr lvl="1"/>
            <a:r>
              <a:rPr lang="en-US" dirty="0" smtClean="0">
                <a:latin typeface="Times New Roman" panose="02020603050405020304" pitchFamily="18" charset="0"/>
                <a:cs typeface="Times New Roman" panose="02020603050405020304" pitchFamily="18" charset="0"/>
              </a:rPr>
              <a:t>Several types of virtualized resource :</a:t>
            </a:r>
          </a:p>
          <a:p>
            <a:pPr lvl="2"/>
            <a:r>
              <a:rPr lang="en-US" b="1" i="1" dirty="0" smtClean="0">
                <a:latin typeface="Times New Roman" panose="02020603050405020304" pitchFamily="18" charset="0"/>
                <a:cs typeface="Times New Roman" panose="02020603050405020304" pitchFamily="18" charset="0"/>
              </a:rPr>
              <a:t>Virtual Machine </a:t>
            </a:r>
            <a:r>
              <a:rPr lang="en-US" dirty="0" smtClean="0">
                <a:latin typeface="Times New Roman" panose="02020603050405020304" pitchFamily="18" charset="0"/>
                <a:cs typeface="Times New Roman" panose="02020603050405020304" pitchFamily="18" charset="0"/>
              </a:rPr>
              <a:t>–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provide the basic virtual machine operations, such as </a:t>
            </a:r>
            <a:r>
              <a:rPr lang="en-US" i="1" dirty="0" smtClean="0">
                <a:solidFill>
                  <a:srgbClr val="C00000"/>
                </a:solidFill>
                <a:latin typeface="Times New Roman" panose="02020603050405020304" pitchFamily="18" charset="0"/>
                <a:cs typeface="Times New Roman" panose="02020603050405020304" pitchFamily="18" charset="0"/>
              </a:rPr>
              <a:t>creation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suspension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resumption</a:t>
            </a:r>
            <a:r>
              <a:rPr lang="en-US" dirty="0" smtClean="0">
                <a:latin typeface="Times New Roman" panose="02020603050405020304" pitchFamily="18" charset="0"/>
                <a:cs typeface="Times New Roman" panose="02020603050405020304" pitchFamily="18" charset="0"/>
              </a:rPr>
              <a:t> and </a:t>
            </a:r>
            <a:r>
              <a:rPr lang="en-US" i="1" dirty="0" smtClean="0">
                <a:solidFill>
                  <a:srgbClr val="C00000"/>
                </a:solidFill>
                <a:latin typeface="Times New Roman" panose="02020603050405020304" pitchFamily="18" charset="0"/>
                <a:cs typeface="Times New Roman" panose="02020603050405020304" pitchFamily="18" charset="0"/>
              </a:rPr>
              <a:t>termination</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Virtual Storage </a:t>
            </a:r>
            <a:r>
              <a:rPr lang="en-US" dirty="0" smtClean="0">
                <a:latin typeface="Times New Roman" panose="02020603050405020304" pitchFamily="18" charset="0"/>
                <a:cs typeface="Times New Roman" panose="02020603050405020304" pitchFamily="18" charset="0"/>
              </a:rPr>
              <a:t>–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provide the basic virtual storage operations, such as </a:t>
            </a:r>
            <a:r>
              <a:rPr lang="en-US" i="1" dirty="0" smtClean="0">
                <a:solidFill>
                  <a:srgbClr val="C00000"/>
                </a:solidFill>
                <a:latin typeface="Times New Roman" panose="02020603050405020304" pitchFamily="18" charset="0"/>
                <a:cs typeface="Times New Roman" panose="02020603050405020304" pitchFamily="18" charset="0"/>
              </a:rPr>
              <a:t>space allocation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space release</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data writing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data reading</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Virtual Network</a:t>
            </a:r>
            <a:r>
              <a:rPr lang="en-US" dirty="0" smtClean="0">
                <a:latin typeface="Times New Roman" panose="02020603050405020304" pitchFamily="18" charset="0"/>
                <a:cs typeface="Times New Roman" panose="02020603050405020304" pitchFamily="18" charset="0"/>
              </a:rPr>
              <a:t> –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provide the basic virtual network operations, such as </a:t>
            </a:r>
            <a:r>
              <a:rPr lang="en-US" i="1" dirty="0" smtClean="0">
                <a:solidFill>
                  <a:srgbClr val="C00000"/>
                </a:solidFill>
                <a:latin typeface="Times New Roman" panose="02020603050405020304" pitchFamily="18" charset="0"/>
                <a:cs typeface="Times New Roman" panose="02020603050405020304" pitchFamily="18" charset="0"/>
              </a:rPr>
              <a:t>IP address allocation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domain name register</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connection establishment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bandwidth provision</a:t>
            </a:r>
            <a:r>
              <a:rPr lang="en-US" dirty="0" smtClean="0">
                <a:latin typeface="Times New Roman" panose="02020603050405020304" pitchFamily="18" charset="0"/>
                <a:cs typeface="Times New Roman" panose="02020603050405020304" pitchFamily="18" charset="0"/>
              </a:rPr>
              <a:t>, …etc.</a:t>
            </a:r>
          </a:p>
        </p:txBody>
      </p:sp>
    </p:spTree>
    <p:extLst>
      <p:ext uri="{BB962C8B-B14F-4D97-AF65-F5344CB8AC3E}">
        <p14:creationId xmlns:p14="http://schemas.microsoft.com/office/powerpoint/2010/main" val="39216975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000" dirty="0">
                <a:solidFill>
                  <a:srgbClr val="C00000"/>
                </a:solidFill>
                <a:effectLst/>
                <a:latin typeface="Times New Roman" pitchFamily="18" charset="0"/>
                <a:cs typeface="Times New Roman" pitchFamily="18" charset="0"/>
              </a:rPr>
              <a:t>Infrastructure as a Service</a:t>
            </a:r>
          </a:p>
        </p:txBody>
      </p:sp>
      <p:sp>
        <p:nvSpPr>
          <p:cNvPr id="3" name="Content Placeholder 2"/>
          <p:cNvSpPr>
            <a:spLocks noGrp="1"/>
          </p:cNvSpPr>
          <p:nvPr>
            <p:ph idx="1"/>
          </p:nvPr>
        </p:nvSpPr>
        <p:spPr/>
        <p:txBody>
          <a:bodyPr>
            <a:normAutofit lnSpcReduction="10000"/>
          </a:bodyPr>
          <a:lstStyle/>
          <a:p>
            <a:r>
              <a:rPr lang="en-US" dirty="0" smtClean="0">
                <a:latin typeface="Times New Roman" panose="02020603050405020304" pitchFamily="18" charset="0"/>
                <a:cs typeface="Times New Roman" panose="02020603050405020304" pitchFamily="18" charset="0"/>
              </a:rPr>
              <a:t>Provide service – </a:t>
            </a:r>
            <a:r>
              <a:rPr lang="en-US" b="1" dirty="0" smtClean="0">
                <a:latin typeface="Times New Roman" panose="02020603050405020304" pitchFamily="18" charset="0"/>
                <a:cs typeface="Times New Roman" panose="02020603050405020304" pitchFamily="18" charset="0"/>
              </a:rPr>
              <a:t>System Monitoring Interface</a:t>
            </a:r>
          </a:p>
          <a:p>
            <a:pPr lvl="1"/>
            <a:r>
              <a:rPr lang="en-US" dirty="0" smtClean="0">
                <a:latin typeface="Times New Roman" panose="02020603050405020304" pitchFamily="18" charset="0"/>
                <a:cs typeface="Times New Roman" panose="02020603050405020304" pitchFamily="18" charset="0"/>
              </a:rPr>
              <a:t>Several types of monitoring metrics :</a:t>
            </a:r>
          </a:p>
          <a:p>
            <a:pPr lvl="2"/>
            <a:r>
              <a:rPr lang="en-US" b="1" i="1" dirty="0" smtClean="0">
                <a:latin typeface="Times New Roman" panose="02020603050405020304" pitchFamily="18" charset="0"/>
                <a:cs typeface="Times New Roman" panose="02020603050405020304" pitchFamily="18" charset="0"/>
              </a:rPr>
              <a:t>Virtual Machine </a:t>
            </a:r>
            <a:r>
              <a:rPr lang="en-US" dirty="0" smtClean="0">
                <a:latin typeface="Times New Roman" panose="02020603050405020304" pitchFamily="18" charset="0"/>
                <a:cs typeface="Times New Roman" panose="02020603050405020304" pitchFamily="18" charset="0"/>
              </a:rPr>
              <a:t>–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monitor some system states of each virtual machine, such as </a:t>
            </a:r>
            <a:r>
              <a:rPr lang="en-US" i="1" dirty="0" smtClean="0">
                <a:solidFill>
                  <a:srgbClr val="C00000"/>
                </a:solidFill>
                <a:latin typeface="Times New Roman" panose="02020603050405020304" pitchFamily="18" charset="0"/>
                <a:cs typeface="Times New Roman" panose="02020603050405020304" pitchFamily="18" charset="0"/>
              </a:rPr>
              <a:t>CPU loading</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memory utilization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IO loading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internal network loading</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Virtual Storage </a:t>
            </a:r>
            <a:r>
              <a:rPr lang="en-US" dirty="0" smtClean="0">
                <a:latin typeface="Times New Roman" panose="02020603050405020304" pitchFamily="18" charset="0"/>
                <a:cs typeface="Times New Roman" panose="02020603050405020304" pitchFamily="18" charset="0"/>
              </a:rPr>
              <a:t>–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monitor some storage states of each virtual storage, such as </a:t>
            </a:r>
            <a:r>
              <a:rPr lang="en-US" i="1" dirty="0" smtClean="0">
                <a:solidFill>
                  <a:srgbClr val="C00000"/>
                </a:solidFill>
                <a:latin typeface="Times New Roman" panose="02020603050405020304" pitchFamily="18" charset="0"/>
                <a:cs typeface="Times New Roman" panose="02020603050405020304" pitchFamily="18" charset="0"/>
              </a:rPr>
              <a:t>virtual space utilization</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data duplication</a:t>
            </a:r>
            <a:r>
              <a:rPr lang="en-US" dirty="0" smtClean="0">
                <a:latin typeface="Times New Roman" panose="02020603050405020304" pitchFamily="18" charset="0"/>
                <a:cs typeface="Times New Roman" panose="02020603050405020304" pitchFamily="18" charset="0"/>
              </a:rPr>
              <a:t> and </a:t>
            </a:r>
            <a:r>
              <a:rPr lang="en-US" i="1" dirty="0" smtClean="0">
                <a:solidFill>
                  <a:srgbClr val="C00000"/>
                </a:solidFill>
                <a:latin typeface="Times New Roman" panose="02020603050405020304" pitchFamily="18" charset="0"/>
                <a:cs typeface="Times New Roman" panose="02020603050405020304" pitchFamily="18" charset="0"/>
              </a:rPr>
              <a:t>storage device access bandwidth</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Virtual Network </a:t>
            </a:r>
            <a:r>
              <a:rPr lang="en-US" dirty="0" smtClean="0">
                <a:latin typeface="Times New Roman" panose="02020603050405020304" pitchFamily="18" charset="0"/>
                <a:cs typeface="Times New Roman" panose="02020603050405020304" pitchFamily="18" charset="0"/>
              </a:rPr>
              <a:t>– As an </a:t>
            </a:r>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provider, we should be able to monitor some network states of each virtual network, such as </a:t>
            </a:r>
            <a:r>
              <a:rPr lang="en-US" i="1" dirty="0" smtClean="0">
                <a:solidFill>
                  <a:srgbClr val="C00000"/>
                </a:solidFill>
                <a:latin typeface="Times New Roman" panose="02020603050405020304" pitchFamily="18" charset="0"/>
                <a:cs typeface="Times New Roman" panose="02020603050405020304" pitchFamily="18" charset="0"/>
              </a:rPr>
              <a:t>virtual network bandwidth</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network connectivity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network load balancing</a:t>
            </a:r>
            <a:r>
              <a:rPr lang="en-US" dirty="0" smtClean="0">
                <a:latin typeface="Times New Roman" panose="02020603050405020304" pitchFamily="18" charset="0"/>
                <a:cs typeface="Times New Roman" panose="02020603050405020304" pitchFamily="18" charset="0"/>
              </a:rPr>
              <a:t>, …etc.</a:t>
            </a:r>
          </a:p>
        </p:txBody>
      </p:sp>
    </p:spTree>
    <p:extLst>
      <p:ext uri="{BB962C8B-B14F-4D97-AF65-F5344CB8AC3E}">
        <p14:creationId xmlns:p14="http://schemas.microsoft.com/office/powerpoint/2010/main" val="25852801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ctr">
              <a:defRPr/>
            </a:pPr>
            <a:r>
              <a:rPr lang="en-US" sz="4000" dirty="0" err="1">
                <a:solidFill>
                  <a:srgbClr val="C00000"/>
                </a:solidFill>
                <a:effectLst/>
                <a:latin typeface="Times New Roman" pitchFamily="18" charset="0"/>
                <a:cs typeface="Times New Roman" pitchFamily="18" charset="0"/>
              </a:rPr>
              <a:t>IaaS</a:t>
            </a:r>
            <a:r>
              <a:rPr lang="en-US" sz="4000" dirty="0">
                <a:solidFill>
                  <a:srgbClr val="C00000"/>
                </a:solidFill>
                <a:effectLst/>
                <a:latin typeface="Times New Roman" pitchFamily="18" charset="0"/>
                <a:cs typeface="Times New Roman" pitchFamily="18" charset="0"/>
              </a:rPr>
              <a:t> - Summary</a:t>
            </a:r>
          </a:p>
        </p:txBody>
      </p:sp>
      <p:sp>
        <p:nvSpPr>
          <p:cNvPr id="3" name="Content Placeholder 2"/>
          <p:cNvSpPr>
            <a:spLocks noGrp="1"/>
          </p:cNvSpPr>
          <p:nvPr>
            <p:ph idx="1"/>
          </p:nvPr>
        </p:nvSpPr>
        <p:spPr/>
        <p:txBody>
          <a:bodyPr>
            <a:normAutofit/>
          </a:bodyPr>
          <a:lstStyle/>
          <a:p>
            <a:r>
              <a:rPr lang="en-US" sz="2000" b="1" dirty="0" err="1" smtClean="0">
                <a:latin typeface="Times New Roman" panose="02020603050405020304" pitchFamily="18" charset="0"/>
                <a:cs typeface="Times New Roman" panose="02020603050405020304" pitchFamily="18" charset="0"/>
              </a:rPr>
              <a:t>IaaS</a:t>
            </a:r>
            <a:r>
              <a:rPr lang="en-US" sz="2000" b="1" dirty="0" smtClean="0">
                <a:latin typeface="Times New Roman" panose="02020603050405020304" pitchFamily="18" charset="0"/>
                <a:cs typeface="Times New Roman" panose="02020603050405020304" pitchFamily="18" charset="0"/>
              </a:rPr>
              <a:t> is the deployment platform that abstract the infrastructure.</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enabling technique</a:t>
            </a:r>
          </a:p>
          <a:p>
            <a:pPr lvl="1"/>
            <a:r>
              <a:rPr lang="en-US" dirty="0" smtClean="0">
                <a:latin typeface="Times New Roman" panose="02020603050405020304" pitchFamily="18" charset="0"/>
                <a:cs typeface="Times New Roman" panose="02020603050405020304" pitchFamily="18" charset="0"/>
              </a:rPr>
              <a:t>Virtualization</a:t>
            </a:r>
          </a:p>
          <a:p>
            <a:pPr lvl="2"/>
            <a:r>
              <a:rPr lang="en-US" dirty="0" smtClean="0">
                <a:latin typeface="Times New Roman" panose="02020603050405020304" pitchFamily="18" charset="0"/>
                <a:cs typeface="Times New Roman" panose="02020603050405020304" pitchFamily="18" charset="0"/>
              </a:rPr>
              <a:t>Server Virtualization</a:t>
            </a:r>
          </a:p>
          <a:p>
            <a:pPr lvl="2"/>
            <a:r>
              <a:rPr lang="en-US" dirty="0" smtClean="0">
                <a:latin typeface="Times New Roman" panose="02020603050405020304" pitchFamily="18" charset="0"/>
                <a:cs typeface="Times New Roman" panose="02020603050405020304" pitchFamily="18" charset="0"/>
              </a:rPr>
              <a:t>Storage Virtualization</a:t>
            </a:r>
          </a:p>
          <a:p>
            <a:pPr lvl="2"/>
            <a:r>
              <a:rPr lang="en-US" dirty="0" smtClean="0">
                <a:latin typeface="Times New Roman" panose="02020603050405020304" pitchFamily="18" charset="0"/>
                <a:cs typeface="Times New Roman" panose="02020603050405020304" pitchFamily="18" charset="0"/>
              </a:rPr>
              <a:t>Network Virtualization</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IaaS</a:t>
            </a:r>
            <a:r>
              <a:rPr lang="en-US" dirty="0" smtClean="0">
                <a:latin typeface="Times New Roman" panose="02020603050405020304" pitchFamily="18" charset="0"/>
                <a:cs typeface="Times New Roman" panose="02020603050405020304" pitchFamily="18" charset="0"/>
              </a:rPr>
              <a:t> provided services</a:t>
            </a:r>
          </a:p>
          <a:p>
            <a:pPr lvl="1"/>
            <a:r>
              <a:rPr lang="en-US" dirty="0" smtClean="0">
                <a:latin typeface="Times New Roman" panose="02020603050405020304" pitchFamily="18" charset="0"/>
                <a:cs typeface="Times New Roman" panose="02020603050405020304" pitchFamily="18" charset="0"/>
              </a:rPr>
              <a:t>Resource Management Interface</a:t>
            </a:r>
          </a:p>
          <a:p>
            <a:pPr lvl="1"/>
            <a:r>
              <a:rPr lang="en-US" dirty="0" smtClean="0">
                <a:latin typeface="Times New Roman" panose="02020603050405020304" pitchFamily="18" charset="0"/>
                <a:cs typeface="Times New Roman" panose="02020603050405020304" pitchFamily="18" charset="0"/>
              </a:rPr>
              <a:t>System Monitoring Interface</a:t>
            </a:r>
          </a:p>
        </p:txBody>
      </p:sp>
    </p:spTree>
    <p:extLst>
      <p:ext uri="{BB962C8B-B14F-4D97-AF65-F5344CB8AC3E}">
        <p14:creationId xmlns:p14="http://schemas.microsoft.com/office/powerpoint/2010/main" val="37543672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4638"/>
            <a:ext cx="9144000" cy="1143000"/>
          </a:xfrm>
        </p:spPr>
        <p:txBody>
          <a:bodyPr rtlCol="0">
            <a:normAutofit/>
          </a:bodyPr>
          <a:lstStyle/>
          <a:p>
            <a:pPr marL="1233170" algn="ctr" fontAlgn="auto">
              <a:spcAft>
                <a:spcPts val="0"/>
              </a:spcAft>
              <a:defRPr/>
            </a:pPr>
            <a:r>
              <a:rPr sz="4000" dirty="0">
                <a:solidFill>
                  <a:srgbClr val="C00000"/>
                </a:solidFill>
                <a:effectLst/>
                <a:latin typeface="Times New Roman" pitchFamily="18" charset="0"/>
                <a:cs typeface="Times New Roman" pitchFamily="18" charset="0"/>
              </a:rPr>
              <a:t>Platform as a Service (PaaS)</a:t>
            </a:r>
          </a:p>
        </p:txBody>
      </p:sp>
      <p:sp>
        <p:nvSpPr>
          <p:cNvPr id="3" name="object 3"/>
          <p:cNvSpPr txBox="1"/>
          <p:nvPr/>
        </p:nvSpPr>
        <p:spPr>
          <a:xfrm>
            <a:off x="687388" y="1447800"/>
            <a:ext cx="8304212" cy="4478149"/>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65760" indent="-256032" algn="just">
              <a:lnSpc>
                <a:spcPct val="90000"/>
              </a:lnSpc>
              <a:spcBef>
                <a:spcPts val="400"/>
              </a:spcBef>
              <a:buClr>
                <a:schemeClr val="accent1"/>
              </a:buClr>
              <a:buSzPct val="68000"/>
              <a:buFont typeface="Wingdings 3"/>
              <a:buChar char=""/>
            </a:pPr>
            <a:r>
              <a:rPr lang="en-US" altLang="en-US" sz="2500" dirty="0">
                <a:latin typeface="Times New Roman" panose="02020603050405020304" pitchFamily="18" charset="0"/>
                <a:cs typeface="Times New Roman" panose="02020603050405020304" pitchFamily="18" charset="0"/>
              </a:rPr>
              <a:t>PaaS provides the runtime environment for applications, development &amp; deployment tools, etc.</a:t>
            </a:r>
          </a:p>
          <a:p>
            <a:pPr marL="365760" indent="-256032" algn="just">
              <a:lnSpc>
                <a:spcPct val="90000"/>
              </a:lnSpc>
              <a:spcBef>
                <a:spcPts val="400"/>
              </a:spcBef>
              <a:buClr>
                <a:schemeClr val="accent1"/>
              </a:buClr>
              <a:buSzPct val="68000"/>
              <a:buFont typeface="Wingdings 3"/>
              <a:buChar char=""/>
            </a:pPr>
            <a:endParaRPr lang="en-US" altLang="en-US" sz="2500" dirty="0">
              <a:latin typeface="Times New Roman" panose="02020603050405020304" pitchFamily="18" charset="0"/>
              <a:cs typeface="Times New Roman" panose="02020603050405020304" pitchFamily="18" charset="0"/>
            </a:endParaRPr>
          </a:p>
          <a:p>
            <a:pPr marL="365760" indent="-256032" algn="just">
              <a:lnSpc>
                <a:spcPct val="90000"/>
              </a:lnSpc>
              <a:spcBef>
                <a:spcPts val="400"/>
              </a:spcBef>
              <a:buClr>
                <a:schemeClr val="accent1"/>
              </a:buClr>
              <a:buSzPct val="68000"/>
              <a:buFont typeface="Wingdings 3"/>
              <a:buChar char=""/>
            </a:pPr>
            <a:r>
              <a:rPr lang="en-US" altLang="en-US" sz="2500" dirty="0" smtClean="0">
                <a:latin typeface="Times New Roman" panose="02020603050405020304" pitchFamily="18" charset="0"/>
                <a:cs typeface="Times New Roman" panose="02020603050405020304" pitchFamily="18" charset="0"/>
              </a:rPr>
              <a:t>PaaS provides </a:t>
            </a:r>
            <a:r>
              <a:rPr lang="en-US" altLang="en-US" sz="2500" dirty="0">
                <a:latin typeface="Times New Roman" panose="02020603050405020304" pitchFamily="18" charset="0"/>
                <a:cs typeface="Times New Roman" panose="02020603050405020304" pitchFamily="18" charset="0"/>
              </a:rPr>
              <a:t>all of the facilities required to support the complete life cycle of building and delivering web applications and services entirely from the Internet.</a:t>
            </a:r>
          </a:p>
          <a:p>
            <a:pPr marL="365760" indent="-256032" algn="just">
              <a:lnSpc>
                <a:spcPct val="90000"/>
              </a:lnSpc>
              <a:spcBef>
                <a:spcPts val="400"/>
              </a:spcBef>
              <a:buClr>
                <a:schemeClr val="accent1"/>
              </a:buClr>
              <a:buSzPct val="68000"/>
              <a:buFont typeface="Wingdings 3"/>
              <a:buChar char=""/>
            </a:pPr>
            <a:endParaRPr lang="en-US" altLang="en-US" sz="2500" dirty="0">
              <a:latin typeface="Times New Roman" panose="02020603050405020304" pitchFamily="18" charset="0"/>
              <a:cs typeface="Times New Roman" panose="02020603050405020304" pitchFamily="18" charset="0"/>
            </a:endParaRPr>
          </a:p>
          <a:p>
            <a:pPr marL="365760" indent="-256032" algn="just">
              <a:lnSpc>
                <a:spcPct val="90000"/>
              </a:lnSpc>
              <a:spcBef>
                <a:spcPts val="400"/>
              </a:spcBef>
              <a:buClr>
                <a:schemeClr val="accent1"/>
              </a:buClr>
              <a:buSzPct val="68000"/>
              <a:buFont typeface="Wingdings 3"/>
              <a:buChar char=""/>
            </a:pPr>
            <a:r>
              <a:rPr lang="en-US" altLang="en-US" sz="2500" dirty="0">
                <a:latin typeface="Times New Roman" panose="02020603050405020304" pitchFamily="18" charset="0"/>
                <a:cs typeface="Times New Roman" panose="02020603050405020304" pitchFamily="18" charset="0"/>
              </a:rPr>
              <a:t>Typically applications must be developed with a particular platform in mind</a:t>
            </a:r>
          </a:p>
          <a:p>
            <a:pPr marL="365760" indent="-256032" algn="just">
              <a:lnSpc>
                <a:spcPct val="90000"/>
              </a:lnSpc>
              <a:spcBef>
                <a:spcPts val="400"/>
              </a:spcBef>
              <a:buClr>
                <a:schemeClr val="accent1"/>
              </a:buClr>
              <a:buSzPct val="68000"/>
              <a:buFont typeface="Wingdings 3"/>
              <a:buChar char=""/>
            </a:pPr>
            <a:endParaRPr lang="en-US" altLang="en-US" sz="2500" dirty="0">
              <a:latin typeface="Times New Roman" panose="02020603050405020304" pitchFamily="18" charset="0"/>
              <a:cs typeface="Times New Roman" panose="02020603050405020304" pitchFamily="18" charset="0"/>
            </a:endParaRPr>
          </a:p>
          <a:p>
            <a:pPr marL="365760" indent="-256032" algn="just">
              <a:lnSpc>
                <a:spcPct val="90000"/>
              </a:lnSpc>
              <a:spcBef>
                <a:spcPts val="400"/>
              </a:spcBef>
              <a:buClr>
                <a:schemeClr val="accent1"/>
              </a:buClr>
              <a:buSzPct val="68000"/>
              <a:buFont typeface="Wingdings 3"/>
              <a:buChar char=""/>
            </a:pPr>
            <a:r>
              <a:rPr lang="en-US" altLang="en-US" sz="2500" dirty="0">
                <a:latin typeface="Times New Roman" panose="02020603050405020304" pitchFamily="18" charset="0"/>
                <a:cs typeface="Times New Roman" panose="02020603050405020304" pitchFamily="18" charset="0"/>
              </a:rPr>
              <a:t>•Multi tenant environments</a:t>
            </a:r>
          </a:p>
          <a:p>
            <a:pPr marL="365760" indent="-256032" algn="just">
              <a:lnSpc>
                <a:spcPct val="90000"/>
              </a:lnSpc>
              <a:spcBef>
                <a:spcPts val="400"/>
              </a:spcBef>
              <a:buClr>
                <a:schemeClr val="accent1"/>
              </a:buClr>
              <a:buSzPct val="68000"/>
              <a:buFont typeface="Wingdings 3"/>
              <a:buChar char=""/>
            </a:pPr>
            <a:r>
              <a:rPr lang="en-US" altLang="en-US" sz="2500" dirty="0">
                <a:latin typeface="Times New Roman" panose="02020603050405020304" pitchFamily="18" charset="0"/>
                <a:cs typeface="Times New Roman" panose="02020603050405020304" pitchFamily="18" charset="0"/>
              </a:rPr>
              <a:t>•Highly scalable multi tier architecture</a:t>
            </a:r>
          </a:p>
        </p:txBody>
      </p:sp>
    </p:spTree>
    <p:extLst>
      <p:ext uri="{BB962C8B-B14F-4D97-AF65-F5344CB8AC3E}">
        <p14:creationId xmlns:p14="http://schemas.microsoft.com/office/powerpoint/2010/main" val="13891938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Platform as a Service</a:t>
            </a:r>
          </a:p>
        </p:txBody>
      </p:sp>
      <p:sp>
        <p:nvSpPr>
          <p:cNvPr id="3" name="Content Placeholder 2"/>
          <p:cNvSpPr>
            <a:spLocks noGrp="1"/>
          </p:cNvSpPr>
          <p:nvPr>
            <p:ph idx="1"/>
          </p:nvPr>
        </p:nvSpPr>
        <p:spPr>
          <a:xfrm>
            <a:off x="457200" y="1295400"/>
            <a:ext cx="8229600" cy="5105400"/>
          </a:xfrm>
        </p:spPr>
        <p:txBody>
          <a:bodyPr>
            <a:noAutofit/>
          </a:bodyPr>
          <a:lstStyle/>
          <a:p>
            <a:r>
              <a:rPr lang="en-US" dirty="0" smtClean="0">
                <a:latin typeface="Times New Roman" panose="02020603050405020304" pitchFamily="18" charset="0"/>
                <a:cs typeface="Times New Roman" panose="02020603050405020304" pitchFamily="18" charset="0"/>
              </a:rPr>
              <a:t>Platform as a Service - </a:t>
            </a:r>
            <a:r>
              <a:rPr lang="en-US" dirty="0" err="1" smtClean="0">
                <a:latin typeface="Times New Roman" panose="02020603050405020304" pitchFamily="18" charset="0"/>
                <a:cs typeface="Times New Roman" panose="02020603050405020304" pitchFamily="18" charset="0"/>
              </a:rPr>
              <a:t>PaaS</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The capability provided to the consumer is to deploy onto the cloud infrastructure consumer-created or acquired applications created using programming languages and tools supported by the provider.</a:t>
            </a:r>
          </a:p>
          <a:p>
            <a:pPr lvl="1"/>
            <a:r>
              <a:rPr lang="en-US" dirty="0" smtClean="0">
                <a:latin typeface="Times New Roman" panose="02020603050405020304" pitchFamily="18" charset="0"/>
                <a:cs typeface="Times New Roman" panose="02020603050405020304" pitchFamily="18" charset="0"/>
              </a:rPr>
              <a:t>The consumer does not manage or control the underlying cloud infrastructure including network, servers, operating systems, or storage, but has control over the deployed applications and possibly application hosting environment configurations.</a:t>
            </a:r>
          </a:p>
          <a:p>
            <a:r>
              <a:rPr lang="en-US" dirty="0" smtClean="0">
                <a:latin typeface="Times New Roman" panose="02020603050405020304" pitchFamily="18" charset="0"/>
                <a:cs typeface="Times New Roman" panose="02020603050405020304" pitchFamily="18" charset="0"/>
              </a:rPr>
              <a:t>Examples :</a:t>
            </a:r>
          </a:p>
          <a:p>
            <a:pPr lvl="1"/>
            <a:r>
              <a:rPr lang="en-US" dirty="0" smtClean="0">
                <a:latin typeface="Times New Roman" panose="02020603050405020304" pitchFamily="18" charset="0"/>
                <a:cs typeface="Times New Roman" panose="02020603050405020304" pitchFamily="18" charset="0"/>
              </a:rPr>
              <a:t>Microsoft Windows Azure</a:t>
            </a:r>
          </a:p>
          <a:p>
            <a:pPr lvl="1"/>
            <a:r>
              <a:rPr lang="en-US" dirty="0" smtClean="0">
                <a:latin typeface="Times New Roman" panose="02020603050405020304" pitchFamily="18" charset="0"/>
                <a:cs typeface="Times New Roman" panose="02020603050405020304" pitchFamily="18" charset="0"/>
              </a:rPr>
              <a:t>Google App Engine</a:t>
            </a:r>
          </a:p>
          <a:p>
            <a:pPr lvl="1"/>
            <a:r>
              <a:rPr lang="en-US" dirty="0" err="1" smtClean="0">
                <a:latin typeface="Times New Roman" panose="02020603050405020304" pitchFamily="18" charset="0"/>
                <a:cs typeface="Times New Roman" panose="02020603050405020304" pitchFamily="18" charset="0"/>
              </a:rPr>
              <a:t>Hadoop</a:t>
            </a:r>
            <a:endParaRPr lang="en-US"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 etc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3713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smtClean="0">
                <a:latin typeface="Times New Roman" panose="02020603050405020304" pitchFamily="18" charset="0"/>
                <a:cs typeface="Times New Roman" panose="02020603050405020304" pitchFamily="18" charset="0"/>
              </a:rPr>
              <a:t>System architecture :</a:t>
            </a:r>
            <a:endParaRPr lang="en-US" dirty="0">
              <a:latin typeface="Times New Roman" panose="02020603050405020304" pitchFamily="18" charset="0"/>
              <a:cs typeface="Times New Roman" panose="02020603050405020304" pitchFamily="18" charset="0"/>
            </a:endParaRPr>
          </a:p>
        </p:txBody>
      </p:sp>
      <p:pic>
        <p:nvPicPr>
          <p:cNvPr id="6146" name="Picture 2" descr="PaaS in Cloud Computing - Shiksha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2667000"/>
            <a:ext cx="52863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51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smtClean="0">
                <a:latin typeface="Times New Roman" panose="02020603050405020304" pitchFamily="18" charset="0"/>
                <a:cs typeface="Times New Roman" panose="02020603050405020304" pitchFamily="18" charset="0"/>
              </a:rPr>
              <a:t>Enabling technique – </a:t>
            </a:r>
            <a:r>
              <a:rPr lang="en-US" b="1" dirty="0" smtClean="0">
                <a:latin typeface="Times New Roman" panose="02020603050405020304" pitchFamily="18" charset="0"/>
                <a:cs typeface="Times New Roman" panose="02020603050405020304" pitchFamily="18" charset="0"/>
              </a:rPr>
              <a:t>Runtime Environment Design</a:t>
            </a:r>
          </a:p>
          <a:p>
            <a:pPr lvl="1"/>
            <a:r>
              <a:rPr lang="en-US" dirty="0" smtClean="0">
                <a:latin typeface="Times New Roman" panose="02020603050405020304" pitchFamily="18" charset="0"/>
                <a:cs typeface="Times New Roman" panose="02020603050405020304" pitchFamily="18" charset="0"/>
              </a:rPr>
              <a:t>Runtime environment refers to collection of software services available. Usually implemented by a collection of program libraries.</a:t>
            </a:r>
          </a:p>
          <a:p>
            <a:r>
              <a:rPr lang="en-US" dirty="0" smtClean="0">
                <a:latin typeface="Times New Roman" panose="02020603050405020304" pitchFamily="18" charset="0"/>
                <a:cs typeface="Times New Roman" panose="02020603050405020304" pitchFamily="18" charset="0"/>
              </a:rPr>
              <a:t>Common properties in Runtime Environment :</a:t>
            </a:r>
          </a:p>
          <a:p>
            <a:pPr lvl="1"/>
            <a:r>
              <a:rPr lang="en-US" dirty="0" smtClean="0">
                <a:latin typeface="Times New Roman" panose="02020603050405020304" pitchFamily="18" charset="0"/>
                <a:cs typeface="Times New Roman" panose="02020603050405020304" pitchFamily="18" charset="0"/>
              </a:rPr>
              <a:t>Manageability and Interoperability</a:t>
            </a:r>
          </a:p>
          <a:p>
            <a:pPr lvl="1"/>
            <a:r>
              <a:rPr lang="en-US" dirty="0" smtClean="0">
                <a:latin typeface="Times New Roman" panose="02020603050405020304" pitchFamily="18" charset="0"/>
                <a:cs typeface="Times New Roman" panose="02020603050405020304" pitchFamily="18" charset="0"/>
              </a:rPr>
              <a:t>Performance and Optimization</a:t>
            </a:r>
          </a:p>
          <a:p>
            <a:pPr lvl="1"/>
            <a:r>
              <a:rPr lang="en-US" dirty="0" smtClean="0">
                <a:latin typeface="Times New Roman" panose="02020603050405020304" pitchFamily="18" charset="0"/>
                <a:cs typeface="Times New Roman" panose="02020603050405020304" pitchFamily="18" charset="0"/>
              </a:rPr>
              <a:t>Availability and Reliability</a:t>
            </a:r>
          </a:p>
          <a:p>
            <a:pPr lvl="1"/>
            <a:r>
              <a:rPr lang="en-US" dirty="0" smtClean="0">
                <a:latin typeface="Times New Roman" panose="02020603050405020304" pitchFamily="18" charset="0"/>
                <a:cs typeface="Times New Roman" panose="02020603050405020304" pitchFamily="18" charset="0"/>
              </a:rPr>
              <a:t>Scalability and Elasticity</a:t>
            </a:r>
          </a:p>
        </p:txBody>
      </p:sp>
    </p:spTree>
    <p:extLst>
      <p:ext uri="{BB962C8B-B14F-4D97-AF65-F5344CB8AC3E}">
        <p14:creationId xmlns:p14="http://schemas.microsoft.com/office/powerpoint/2010/main" val="36913859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Platform as a Service</a:t>
            </a: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Provide service – </a:t>
            </a:r>
            <a:r>
              <a:rPr lang="en-US" b="1" dirty="0" smtClean="0">
                <a:latin typeface="Times New Roman" panose="02020603050405020304" pitchFamily="18" charset="0"/>
                <a:cs typeface="Times New Roman" panose="02020603050405020304" pitchFamily="18" charset="0"/>
              </a:rPr>
              <a:t>Programming IDE</a:t>
            </a:r>
          </a:p>
          <a:p>
            <a:pPr lvl="1"/>
            <a:r>
              <a:rPr lang="en-US" dirty="0" smtClean="0">
                <a:latin typeface="Times New Roman" panose="02020603050405020304" pitchFamily="18" charset="0"/>
                <a:cs typeface="Times New Roman" panose="02020603050405020304" pitchFamily="18" charset="0"/>
              </a:rPr>
              <a:t>Users make use of programming IDE to develop their service among </a:t>
            </a:r>
            <a:r>
              <a:rPr lang="en-US" dirty="0" err="1" smtClean="0">
                <a:latin typeface="Times New Roman" panose="02020603050405020304" pitchFamily="18" charset="0"/>
                <a:cs typeface="Times New Roman" panose="02020603050405020304" pitchFamily="18" charset="0"/>
              </a:rPr>
              <a:t>PaaS</a:t>
            </a:r>
            <a:r>
              <a:rPr lang="en-US" dirty="0" smtClean="0">
                <a:latin typeface="Times New Roman" panose="02020603050405020304" pitchFamily="18" charset="0"/>
                <a:cs typeface="Times New Roman" panose="02020603050405020304" pitchFamily="18" charset="0"/>
              </a:rPr>
              <a:t>.</a:t>
            </a:r>
          </a:p>
          <a:p>
            <a:pPr lvl="2"/>
            <a:r>
              <a:rPr lang="en-US" dirty="0" smtClean="0">
                <a:latin typeface="Times New Roman" panose="02020603050405020304" pitchFamily="18" charset="0"/>
                <a:cs typeface="Times New Roman" panose="02020603050405020304" pitchFamily="18" charset="0"/>
              </a:rPr>
              <a:t>This IDE should integrate the full functionalities which supported from the underling runtime environment.</a:t>
            </a:r>
          </a:p>
          <a:p>
            <a:pPr lvl="2"/>
            <a:r>
              <a:rPr lang="en-US" dirty="0" smtClean="0">
                <a:latin typeface="Times New Roman" panose="02020603050405020304" pitchFamily="18" charset="0"/>
                <a:cs typeface="Times New Roman" panose="02020603050405020304" pitchFamily="18" charset="0"/>
              </a:rPr>
              <a:t>This IDE should also provide some development tools, such as profiler, debugger and testing environment.</a:t>
            </a:r>
          </a:p>
          <a:p>
            <a:pPr lvl="1"/>
            <a:r>
              <a:rPr lang="en-US" dirty="0" smtClean="0">
                <a:latin typeface="Times New Roman" panose="02020603050405020304" pitchFamily="18" charset="0"/>
                <a:cs typeface="Times New Roman" panose="02020603050405020304" pitchFamily="18" charset="0"/>
              </a:rPr>
              <a:t>The programming APIs supported from runtime environment may be various between different cloud providers, but there are still some common operating functions.</a:t>
            </a:r>
          </a:p>
          <a:p>
            <a:pPr lvl="2"/>
            <a:r>
              <a:rPr lang="en-US" dirty="0" smtClean="0">
                <a:latin typeface="Times New Roman" panose="02020603050405020304" pitchFamily="18" charset="0"/>
                <a:cs typeface="Times New Roman" panose="02020603050405020304" pitchFamily="18" charset="0"/>
              </a:rPr>
              <a:t>Computation, storage and communication resource operation</a:t>
            </a:r>
          </a:p>
        </p:txBody>
      </p:sp>
    </p:spTree>
    <p:extLst>
      <p:ext uri="{BB962C8B-B14F-4D97-AF65-F5344CB8AC3E}">
        <p14:creationId xmlns:p14="http://schemas.microsoft.com/office/powerpoint/2010/main" val="3317248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sz="2200" dirty="0" smtClean="0">
                <a:latin typeface="Times New Roman" panose="02020603050405020304" pitchFamily="18" charset="0"/>
                <a:cs typeface="Times New Roman" panose="02020603050405020304" pitchFamily="18" charset="0"/>
              </a:rPr>
              <a:t>Definition from </a:t>
            </a:r>
            <a:r>
              <a:rPr lang="en-US" sz="2200" b="1" i="1" dirty="0" smtClean="0">
                <a:latin typeface="Times New Roman" panose="02020603050405020304" pitchFamily="18" charset="0"/>
                <a:cs typeface="Times New Roman" panose="02020603050405020304" pitchFamily="18" charset="0"/>
              </a:rPr>
              <a:t>Berkeley</a:t>
            </a:r>
          </a:p>
          <a:p>
            <a:pPr lvl="1"/>
            <a:r>
              <a:rPr lang="en-US" sz="2200" dirty="0" smtClean="0">
                <a:latin typeface="Times New Roman" panose="02020603050405020304" pitchFamily="18" charset="0"/>
                <a:cs typeface="Times New Roman" panose="02020603050405020304" pitchFamily="18" charset="0"/>
              </a:rPr>
              <a:t>Cloud Computing refers to both the applications delivered as services over the Internet and the hardware and systems software in the datacenters that provide those services.</a:t>
            </a:r>
          </a:p>
          <a:p>
            <a:pPr lvl="1"/>
            <a:r>
              <a:rPr lang="en-US" sz="2200" dirty="0" smtClean="0">
                <a:latin typeface="Times New Roman" panose="02020603050405020304" pitchFamily="18" charset="0"/>
                <a:cs typeface="Times New Roman" panose="02020603050405020304" pitchFamily="18" charset="0"/>
              </a:rPr>
              <a:t>The services themselves have long been referred to as Software as a Service (</a:t>
            </a:r>
            <a:r>
              <a:rPr lang="en-US" sz="2200" dirty="0" err="1" smtClean="0">
                <a:latin typeface="Times New Roman" panose="02020603050405020304" pitchFamily="18" charset="0"/>
                <a:cs typeface="Times New Roman" panose="02020603050405020304" pitchFamily="18" charset="0"/>
              </a:rPr>
              <a:t>SaaS</a:t>
            </a:r>
            <a:r>
              <a:rPr lang="en-US" sz="2200" dirty="0" smtClean="0">
                <a:latin typeface="Times New Roman" panose="02020603050405020304" pitchFamily="18" charset="0"/>
                <a:cs typeface="Times New Roman" panose="02020603050405020304" pitchFamily="18" charset="0"/>
              </a:rPr>
              <a:t>), so we use that term. The datacenter hardware and software is what we will call a</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Cloud.</a:t>
            </a:r>
          </a:p>
          <a:p>
            <a:pPr lvl="1"/>
            <a:r>
              <a:rPr lang="en-US" sz="2200" dirty="0" smtClean="0">
                <a:latin typeface="Times New Roman" panose="02020603050405020304" pitchFamily="18" charset="0"/>
                <a:cs typeface="Times New Roman" panose="02020603050405020304" pitchFamily="18" charset="0"/>
              </a:rPr>
              <a:t>When a Cloud is made available</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in a pay-as-you-go manner to the</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public…… The service being sold is</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Utility Computing.</a:t>
            </a:r>
          </a:p>
        </p:txBody>
      </p:sp>
      <p:sp>
        <p:nvSpPr>
          <p:cNvPr id="2" name="Title 1"/>
          <p:cNvSpPr>
            <a:spLocks noGrp="1"/>
          </p:cNvSpPr>
          <p:nvPr>
            <p:ph type="title"/>
          </p:nvPr>
        </p:nvSpPr>
        <p:spPr/>
        <p:txBody>
          <a:bodyPr>
            <a:normAutofit/>
          </a:bodyPr>
          <a:lstStyle/>
          <a:p>
            <a:pPr algn="ctr"/>
            <a:r>
              <a:rPr lang="en-US" sz="3700" dirty="0">
                <a:solidFill>
                  <a:srgbClr val="C00000"/>
                </a:solidFill>
                <a:effectLst/>
                <a:latin typeface="Times New Roman" pitchFamily="18" charset="0"/>
                <a:cs typeface="Times New Roman" pitchFamily="18" charset="0"/>
              </a:rPr>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334000" y="4000500"/>
            <a:ext cx="3505200" cy="2628900"/>
          </a:xfrm>
          <a:prstGeom prst="roundRect">
            <a:avLst>
              <a:gd name="adj" fmla="val 4096"/>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1110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Platform as a Service </a:t>
            </a: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Provide service – </a:t>
            </a:r>
            <a:r>
              <a:rPr lang="en-US" b="1" dirty="0" smtClean="0">
                <a:latin typeface="Times New Roman" panose="02020603050405020304" pitchFamily="18" charset="0"/>
                <a:cs typeface="Times New Roman" panose="02020603050405020304" pitchFamily="18" charset="0"/>
              </a:rPr>
              <a:t>System Control Interface</a:t>
            </a:r>
          </a:p>
          <a:p>
            <a:pPr lvl="1"/>
            <a:r>
              <a:rPr lang="en-US" dirty="0" smtClean="0">
                <a:latin typeface="Times New Roman" panose="02020603050405020304" pitchFamily="18" charset="0"/>
                <a:cs typeface="Times New Roman" panose="02020603050405020304" pitchFamily="18" charset="0"/>
              </a:rPr>
              <a:t>Police-Based Control</a:t>
            </a:r>
          </a:p>
          <a:p>
            <a:pPr lvl="2"/>
            <a:r>
              <a:rPr lang="en-US" dirty="0" smtClean="0">
                <a:latin typeface="Times New Roman" panose="02020603050405020304" pitchFamily="18" charset="0"/>
                <a:cs typeface="Times New Roman" panose="02020603050405020304" pitchFamily="18" charset="0"/>
              </a:rPr>
              <a:t>Typically described as a principle or rule to guide decisions and achieve rational outcome(s)</a:t>
            </a:r>
          </a:p>
          <a:p>
            <a:pPr lvl="2"/>
            <a:r>
              <a:rPr lang="en-US" dirty="0" smtClean="0">
                <a:latin typeface="Times New Roman" panose="02020603050405020304" pitchFamily="18" charset="0"/>
                <a:cs typeface="Times New Roman" panose="02020603050405020304" pitchFamily="18" charset="0"/>
              </a:rPr>
              <a:t>Make the decision according to some requirements</a:t>
            </a:r>
          </a:p>
          <a:p>
            <a:pPr lvl="1"/>
            <a:r>
              <a:rPr lang="en-US" dirty="0" smtClean="0">
                <a:latin typeface="Times New Roman" panose="02020603050405020304" pitchFamily="18" charset="0"/>
                <a:cs typeface="Times New Roman" panose="02020603050405020304" pitchFamily="18" charset="0"/>
              </a:rPr>
              <a:t>Workflow Control</a:t>
            </a:r>
          </a:p>
          <a:p>
            <a:pPr lvl="2"/>
            <a:r>
              <a:rPr lang="en-US" dirty="0" smtClean="0">
                <a:latin typeface="Times New Roman" panose="02020603050405020304" pitchFamily="18" charset="0"/>
                <a:cs typeface="Times New Roman" panose="02020603050405020304" pitchFamily="18" charset="0"/>
              </a:rPr>
              <a:t>Describe the flow of installation and configuration of resources</a:t>
            </a:r>
          </a:p>
          <a:p>
            <a:pPr lvl="2"/>
            <a:r>
              <a:rPr lang="en-US" dirty="0" smtClean="0">
                <a:latin typeface="Times New Roman" panose="02020603050405020304" pitchFamily="18" charset="0"/>
                <a:cs typeface="Times New Roman" panose="02020603050405020304" pitchFamily="18" charset="0"/>
              </a:rPr>
              <a:t>Workflow processing daemon delivers speedy and efficient construction and management of cloud resources</a:t>
            </a:r>
          </a:p>
          <a:p>
            <a:pPr lvl="2"/>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3401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err="1">
                <a:solidFill>
                  <a:srgbClr val="C00000"/>
                </a:solidFill>
                <a:effectLst/>
                <a:latin typeface="Times New Roman" pitchFamily="18" charset="0"/>
                <a:cs typeface="Times New Roman" pitchFamily="18" charset="0"/>
              </a:rPr>
              <a:t>PaaS</a:t>
            </a:r>
            <a:r>
              <a:rPr lang="en-US" sz="4000" dirty="0">
                <a:solidFill>
                  <a:srgbClr val="C00000"/>
                </a:solidFill>
                <a:effectLst/>
                <a:latin typeface="Times New Roman" pitchFamily="18" charset="0"/>
                <a:cs typeface="Times New Roman" pitchFamily="18" charset="0"/>
              </a:rPr>
              <a:t> - Summary</a:t>
            </a:r>
          </a:p>
        </p:txBody>
      </p:sp>
      <p:sp>
        <p:nvSpPr>
          <p:cNvPr id="3" name="Content Placeholder 2"/>
          <p:cNvSpPr>
            <a:spLocks noGrp="1"/>
          </p:cNvSpPr>
          <p:nvPr>
            <p:ph idx="1"/>
          </p:nvPr>
        </p:nvSpPr>
        <p:spPr>
          <a:xfrm>
            <a:off x="457200" y="1600200"/>
            <a:ext cx="8229600" cy="4724400"/>
          </a:xfrm>
        </p:spPr>
        <p:txBody>
          <a:bodyPr>
            <a:normAutofit lnSpcReduction="10000"/>
          </a:bodyPr>
          <a:lstStyle/>
          <a:p>
            <a:r>
              <a:rPr lang="en-US" sz="2000" b="1" dirty="0" err="1" smtClean="0">
                <a:latin typeface="Times New Roman" panose="02020603050405020304" pitchFamily="18" charset="0"/>
                <a:cs typeface="Times New Roman" panose="02020603050405020304" pitchFamily="18" charset="0"/>
              </a:rPr>
              <a:t>PaaS</a:t>
            </a:r>
            <a:r>
              <a:rPr lang="en-US" sz="2000" b="1" dirty="0" smtClean="0">
                <a:latin typeface="Times New Roman" panose="02020603050405020304" pitchFamily="18" charset="0"/>
                <a:cs typeface="Times New Roman" panose="02020603050405020304" pitchFamily="18" charset="0"/>
              </a:rPr>
              <a:t> is the development platform that abstract the infrastructure, OS, and middleware to drive developer productivity.</a:t>
            </a:r>
            <a:br>
              <a:rPr lang="en-US" sz="2000" b="1" dirty="0" smtClean="0">
                <a:latin typeface="Times New Roman" panose="02020603050405020304" pitchFamily="18" charset="0"/>
                <a:cs typeface="Times New Roman" panose="02020603050405020304" pitchFamily="18" charset="0"/>
              </a:rPr>
            </a:br>
            <a:endParaRPr lang="en-US" sz="2000" b="1"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PaaS</a:t>
            </a:r>
            <a:r>
              <a:rPr lang="en-US" dirty="0" smtClean="0">
                <a:latin typeface="Times New Roman" panose="02020603050405020304" pitchFamily="18" charset="0"/>
                <a:cs typeface="Times New Roman" panose="02020603050405020304" pitchFamily="18" charset="0"/>
              </a:rPr>
              <a:t> enabling technique</a:t>
            </a:r>
          </a:p>
          <a:p>
            <a:pPr lvl="1"/>
            <a:r>
              <a:rPr lang="en-US" dirty="0" smtClean="0">
                <a:latin typeface="Times New Roman" panose="02020603050405020304" pitchFamily="18" charset="0"/>
                <a:cs typeface="Times New Roman" panose="02020603050405020304" pitchFamily="18" charset="0"/>
              </a:rPr>
              <a:t>Runtime Environment</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PaaS</a:t>
            </a:r>
            <a:r>
              <a:rPr lang="en-US" dirty="0" smtClean="0">
                <a:latin typeface="Times New Roman" panose="02020603050405020304" pitchFamily="18" charset="0"/>
                <a:cs typeface="Times New Roman" panose="02020603050405020304" pitchFamily="18" charset="0"/>
              </a:rPr>
              <a:t> provide services</a:t>
            </a:r>
          </a:p>
          <a:p>
            <a:pPr lvl="1"/>
            <a:r>
              <a:rPr lang="en-US" dirty="0" smtClean="0">
                <a:latin typeface="Times New Roman" panose="02020603050405020304" pitchFamily="18" charset="0"/>
                <a:cs typeface="Times New Roman" panose="02020603050405020304" pitchFamily="18" charset="0"/>
              </a:rPr>
              <a:t>Programming IDE</a:t>
            </a:r>
          </a:p>
          <a:p>
            <a:pPr lvl="2"/>
            <a:r>
              <a:rPr lang="en-US" dirty="0" smtClean="0">
                <a:latin typeface="Times New Roman" panose="02020603050405020304" pitchFamily="18" charset="0"/>
                <a:cs typeface="Times New Roman" panose="02020603050405020304" pitchFamily="18" charset="0"/>
              </a:rPr>
              <a:t>Programming APIs</a:t>
            </a:r>
          </a:p>
          <a:p>
            <a:pPr lvl="2"/>
            <a:r>
              <a:rPr lang="en-US" dirty="0" smtClean="0">
                <a:latin typeface="Times New Roman" panose="02020603050405020304" pitchFamily="18" charset="0"/>
                <a:cs typeface="Times New Roman" panose="02020603050405020304" pitchFamily="18" charset="0"/>
              </a:rPr>
              <a:t>Development tools</a:t>
            </a:r>
          </a:p>
          <a:p>
            <a:pPr lvl="1"/>
            <a:r>
              <a:rPr lang="en-US" dirty="0" smtClean="0">
                <a:latin typeface="Times New Roman" panose="02020603050405020304" pitchFamily="18" charset="0"/>
                <a:cs typeface="Times New Roman" panose="02020603050405020304" pitchFamily="18" charset="0"/>
              </a:rPr>
              <a:t>System Control Interface</a:t>
            </a:r>
          </a:p>
          <a:p>
            <a:pPr lvl="2"/>
            <a:r>
              <a:rPr lang="en-US" dirty="0" smtClean="0">
                <a:latin typeface="Times New Roman" panose="02020603050405020304" pitchFamily="18" charset="0"/>
                <a:cs typeface="Times New Roman" panose="02020603050405020304" pitchFamily="18" charset="0"/>
              </a:rPr>
              <a:t>Policy based approach</a:t>
            </a:r>
          </a:p>
          <a:p>
            <a:pPr lvl="2"/>
            <a:r>
              <a:rPr lang="en-US" dirty="0" smtClean="0">
                <a:latin typeface="Times New Roman" panose="02020603050405020304" pitchFamily="18" charset="0"/>
                <a:cs typeface="Times New Roman" panose="02020603050405020304" pitchFamily="18" charset="0"/>
              </a:rPr>
              <a:t>Workflow based approach</a:t>
            </a:r>
          </a:p>
        </p:txBody>
      </p:sp>
    </p:spTree>
    <p:extLst>
      <p:ext uri="{BB962C8B-B14F-4D97-AF65-F5344CB8AC3E}">
        <p14:creationId xmlns:p14="http://schemas.microsoft.com/office/powerpoint/2010/main" val="5713447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lstStyle/>
          <a:p>
            <a:pPr marL="2604770" eaLnBrk="1" fontAlgn="auto" hangingPunct="1">
              <a:spcBef>
                <a:spcPts val="0"/>
              </a:spcBef>
              <a:spcAft>
                <a:spcPts val="0"/>
              </a:spcAft>
              <a:defRPr/>
            </a:pPr>
            <a:r>
              <a:rPr spc="-30" dirty="0"/>
              <a:t>P</a:t>
            </a:r>
            <a:r>
              <a:rPr dirty="0"/>
              <a:t>aaS</a:t>
            </a:r>
            <a:r>
              <a:rPr spc="-5" dirty="0"/>
              <a:t> </a:t>
            </a:r>
            <a:r>
              <a:rPr spc="-30" dirty="0"/>
              <a:t>E</a:t>
            </a:r>
            <a:r>
              <a:rPr spc="-25" dirty="0"/>
              <a:t>xamp</a:t>
            </a:r>
            <a:r>
              <a:rPr spc="-20" dirty="0"/>
              <a:t>le</a:t>
            </a:r>
            <a:r>
              <a:rPr dirty="0"/>
              <a:t>s</a:t>
            </a:r>
          </a:p>
        </p:txBody>
      </p:sp>
      <p:sp>
        <p:nvSpPr>
          <p:cNvPr id="16387" name="object 3"/>
          <p:cNvSpPr>
            <a:spLocks noChangeArrowheads="1"/>
          </p:cNvSpPr>
          <p:nvPr/>
        </p:nvSpPr>
        <p:spPr bwMode="auto">
          <a:xfrm>
            <a:off x="998538" y="1654175"/>
            <a:ext cx="2468562" cy="930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88" name="object 4"/>
          <p:cNvSpPr>
            <a:spLocks noChangeArrowheads="1"/>
          </p:cNvSpPr>
          <p:nvPr/>
        </p:nvSpPr>
        <p:spPr bwMode="auto">
          <a:xfrm>
            <a:off x="5659438" y="4781550"/>
            <a:ext cx="1930400" cy="9334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89" name="object 5"/>
          <p:cNvSpPr>
            <a:spLocks noChangeArrowheads="1"/>
          </p:cNvSpPr>
          <p:nvPr/>
        </p:nvSpPr>
        <p:spPr bwMode="auto">
          <a:xfrm>
            <a:off x="5434013" y="1654175"/>
            <a:ext cx="2468562" cy="1333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90" name="object 6"/>
          <p:cNvSpPr>
            <a:spLocks noChangeArrowheads="1"/>
          </p:cNvSpPr>
          <p:nvPr/>
        </p:nvSpPr>
        <p:spPr bwMode="auto">
          <a:xfrm>
            <a:off x="5586413" y="3124200"/>
            <a:ext cx="2314575" cy="9144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91" name="object 7"/>
          <p:cNvSpPr>
            <a:spLocks noChangeArrowheads="1"/>
          </p:cNvSpPr>
          <p:nvPr/>
        </p:nvSpPr>
        <p:spPr bwMode="auto">
          <a:xfrm>
            <a:off x="1181100" y="5214938"/>
            <a:ext cx="3143250" cy="4016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92" name="object 8"/>
          <p:cNvSpPr>
            <a:spLocks noChangeArrowheads="1"/>
          </p:cNvSpPr>
          <p:nvPr/>
        </p:nvSpPr>
        <p:spPr bwMode="auto">
          <a:xfrm>
            <a:off x="1181100" y="3124200"/>
            <a:ext cx="1447800" cy="12271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38703342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normAutofit/>
          </a:bodyPr>
          <a:lstStyle/>
          <a:p>
            <a:pPr marL="1233170" algn="ctr" fontAlgn="auto">
              <a:spcAft>
                <a:spcPts val="0"/>
              </a:spcAft>
              <a:defRPr/>
            </a:pPr>
            <a:r>
              <a:rPr sz="4000" dirty="0">
                <a:solidFill>
                  <a:srgbClr val="C00000"/>
                </a:solidFill>
                <a:effectLst/>
                <a:latin typeface="Times New Roman" pitchFamily="18" charset="0"/>
                <a:cs typeface="Times New Roman" pitchFamily="18" charset="0"/>
              </a:rPr>
              <a:t>Software as a Service (SaaS)</a:t>
            </a:r>
          </a:p>
        </p:txBody>
      </p:sp>
      <p:sp>
        <p:nvSpPr>
          <p:cNvPr id="3" name="object 3"/>
          <p:cNvSpPr txBox="1"/>
          <p:nvPr/>
        </p:nvSpPr>
        <p:spPr>
          <a:xfrm>
            <a:off x="763588" y="1693863"/>
            <a:ext cx="7331075" cy="2231380"/>
          </a:xfrm>
          <a:prstGeom prst="rect">
            <a:avLst/>
          </a:prstGeom>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dirty="0">
                <a:latin typeface="Times New Roman" panose="02020603050405020304" pitchFamily="18" charset="0"/>
                <a:cs typeface="Times New Roman" panose="02020603050405020304" pitchFamily="18" charset="0"/>
              </a:rPr>
              <a:t>SaaS </a:t>
            </a:r>
            <a:r>
              <a:rPr lang="en-US" altLang="en-US" sz="2400" dirty="0">
                <a:latin typeface="Times New Roman" panose="02020603050405020304" pitchFamily="18" charset="0"/>
                <a:cs typeface="Times New Roman" panose="02020603050405020304" pitchFamily="18" charset="0"/>
              </a:rPr>
              <a:t>model allows to use software applications as a service to end users.</a:t>
            </a:r>
          </a:p>
          <a:p>
            <a:endParaRPr lang="en-US" altLang="en-US" sz="2400" dirty="0">
              <a:latin typeface="Times New Roman" panose="02020603050405020304" pitchFamily="18" charset="0"/>
              <a:cs typeface="Times New Roman" panose="02020603050405020304" pitchFamily="18" charset="0"/>
            </a:endParaRPr>
          </a:p>
          <a:p>
            <a:r>
              <a:rPr lang="en-US" altLang="en-US" sz="2400" b="1" dirty="0">
                <a:latin typeface="Times New Roman" panose="02020603050405020304" pitchFamily="18" charset="0"/>
                <a:cs typeface="Times New Roman" panose="02020603050405020304" pitchFamily="18" charset="0"/>
              </a:rPr>
              <a:t>SaaS </a:t>
            </a:r>
            <a:r>
              <a:rPr lang="en-US" altLang="en-US" sz="2400" dirty="0">
                <a:latin typeface="Times New Roman" panose="02020603050405020304" pitchFamily="18" charset="0"/>
                <a:cs typeface="Times New Roman" panose="02020603050405020304" pitchFamily="18" charset="0"/>
              </a:rPr>
              <a:t>is a software delivery methodology that provides licensed multi-tenant access to software and its functions remotely as a Web-based service.</a:t>
            </a:r>
          </a:p>
        </p:txBody>
      </p:sp>
      <p:sp>
        <p:nvSpPr>
          <p:cNvPr id="17412" name="object 4"/>
          <p:cNvSpPr txBox="1">
            <a:spLocks noChangeArrowheads="1"/>
          </p:cNvSpPr>
          <p:nvPr/>
        </p:nvSpPr>
        <p:spPr bwMode="auto">
          <a:xfrm>
            <a:off x="1220788" y="4235450"/>
            <a:ext cx="13176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solidFill>
                  <a:srgbClr val="548DD5"/>
                </a:solidFill>
                <a:latin typeface="Arial" panose="020B0604020202020204" pitchFamily="34" charset="0"/>
              </a:rPr>
              <a:t>•</a:t>
            </a:r>
            <a:endParaRPr lang="en-US" altLang="en-US" sz="2400">
              <a:latin typeface="Arial" panose="020B0604020202020204" pitchFamily="34" charset="0"/>
            </a:endParaRPr>
          </a:p>
          <a:p>
            <a:r>
              <a:rPr lang="en-US" altLang="en-US" sz="2400">
                <a:solidFill>
                  <a:srgbClr val="548DD5"/>
                </a:solidFill>
                <a:latin typeface="Arial" panose="020B0604020202020204" pitchFamily="34" charset="0"/>
              </a:rPr>
              <a:t>•</a:t>
            </a:r>
            <a:endParaRPr lang="en-US" altLang="en-US" sz="2400">
              <a:latin typeface="Arial" panose="020B0604020202020204" pitchFamily="34" charset="0"/>
            </a:endParaRPr>
          </a:p>
          <a:p>
            <a:r>
              <a:rPr lang="en-US" altLang="en-US" sz="2400">
                <a:solidFill>
                  <a:srgbClr val="548DD5"/>
                </a:solidFill>
                <a:latin typeface="Arial" panose="020B0604020202020204" pitchFamily="34" charset="0"/>
              </a:rPr>
              <a:t>•</a:t>
            </a:r>
            <a:endParaRPr lang="en-US" altLang="en-US" sz="2400">
              <a:latin typeface="Arial" panose="020B0604020202020204" pitchFamily="34" charset="0"/>
            </a:endParaRPr>
          </a:p>
        </p:txBody>
      </p:sp>
      <p:sp>
        <p:nvSpPr>
          <p:cNvPr id="5" name="object 5"/>
          <p:cNvSpPr txBox="1"/>
          <p:nvPr/>
        </p:nvSpPr>
        <p:spPr>
          <a:xfrm>
            <a:off x="1562100" y="4254500"/>
            <a:ext cx="4132263" cy="1107996"/>
          </a:xfrm>
          <a:prstGeom prst="rect">
            <a:avLst/>
          </a:prstGeom>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dirty="0">
                <a:latin typeface="Times New Roman" panose="02020603050405020304" pitchFamily="18" charset="0"/>
                <a:cs typeface="Times New Roman" panose="02020603050405020304" pitchFamily="18" charset="0"/>
              </a:rPr>
              <a:t>Usually billed based on usage Usually multi tenant environment Highly scalable architecture</a:t>
            </a:r>
          </a:p>
        </p:txBody>
      </p:sp>
    </p:spTree>
    <p:extLst>
      <p:ext uri="{BB962C8B-B14F-4D97-AF65-F5344CB8AC3E}">
        <p14:creationId xmlns:p14="http://schemas.microsoft.com/office/powerpoint/2010/main" val="33417236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sz="2100" dirty="0" smtClean="0">
                <a:latin typeface="Times New Roman" panose="02020603050405020304" pitchFamily="18" charset="0"/>
                <a:cs typeface="Times New Roman" panose="02020603050405020304" pitchFamily="18" charset="0"/>
              </a:rPr>
              <a:t>Software as a Service - </a:t>
            </a:r>
            <a:r>
              <a:rPr lang="en-US" sz="2100" dirty="0" err="1" smtClean="0">
                <a:latin typeface="Times New Roman" panose="02020603050405020304" pitchFamily="18" charset="0"/>
                <a:cs typeface="Times New Roman" panose="02020603050405020304" pitchFamily="18" charset="0"/>
              </a:rPr>
              <a:t>SaaS</a:t>
            </a:r>
            <a:endParaRPr lang="en-US" sz="2100" dirty="0" smtClean="0">
              <a:latin typeface="Times New Roman" panose="02020603050405020304" pitchFamily="18" charset="0"/>
              <a:cs typeface="Times New Roman" panose="02020603050405020304" pitchFamily="18" charset="0"/>
            </a:endParaRPr>
          </a:p>
          <a:p>
            <a:pPr lvl="1"/>
            <a:r>
              <a:rPr lang="en-US" sz="2100" dirty="0" smtClean="0">
                <a:latin typeface="Times New Roman" panose="02020603050405020304" pitchFamily="18" charset="0"/>
                <a:cs typeface="Times New Roman" panose="02020603050405020304" pitchFamily="18" charset="0"/>
              </a:rPr>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sz="2100" dirty="0" smtClean="0">
                <a:latin typeface="Times New Roman" panose="02020603050405020304" pitchFamily="18" charset="0"/>
                <a:cs typeface="Times New Roman" panose="02020603050405020304" pitchFamily="18" charset="0"/>
              </a:rPr>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sz="2100" dirty="0" smtClean="0">
                <a:latin typeface="Times New Roman" panose="02020603050405020304" pitchFamily="18" charset="0"/>
                <a:cs typeface="Times New Roman" panose="02020603050405020304" pitchFamily="18" charset="0"/>
              </a:rPr>
              <a:t>Examples :</a:t>
            </a:r>
          </a:p>
          <a:p>
            <a:pPr lvl="1"/>
            <a:r>
              <a:rPr lang="en-US" sz="2100" dirty="0" smtClean="0">
                <a:latin typeface="Times New Roman" panose="02020603050405020304" pitchFamily="18" charset="0"/>
                <a:cs typeface="Times New Roman" panose="02020603050405020304" pitchFamily="18" charset="0"/>
              </a:rPr>
              <a:t>Google Apps (e.g., Gmail, Google Docs, Google sites, …etc)</a:t>
            </a:r>
          </a:p>
          <a:p>
            <a:pPr lvl="1"/>
            <a:r>
              <a:rPr lang="en-US" sz="2100" dirty="0" smtClean="0">
                <a:latin typeface="Times New Roman" panose="02020603050405020304" pitchFamily="18" charset="0"/>
                <a:cs typeface="Times New Roman" panose="02020603050405020304" pitchFamily="18" charset="0"/>
              </a:rPr>
              <a:t>SalesForce.com</a:t>
            </a:r>
          </a:p>
          <a:p>
            <a:pPr lvl="1"/>
            <a:r>
              <a:rPr lang="en-US" sz="2100" dirty="0" err="1" smtClean="0">
                <a:latin typeface="Times New Roman" panose="02020603050405020304" pitchFamily="18" charset="0"/>
                <a:cs typeface="Times New Roman" panose="02020603050405020304" pitchFamily="18" charset="0"/>
              </a:rPr>
              <a:t>EyeOS</a:t>
            </a:r>
            <a:endParaRPr lang="en-US" sz="2100" dirty="0" smtClean="0">
              <a:latin typeface="Times New Roman" panose="02020603050405020304" pitchFamily="18" charset="0"/>
              <a:cs typeface="Times New Roman" panose="02020603050405020304" pitchFamily="18" charset="0"/>
            </a:endParaRPr>
          </a:p>
          <a:p>
            <a:pPr lvl="1"/>
            <a:r>
              <a:rPr lang="en-US" altLang="zh-TW" sz="2100" dirty="0" smtClean="0">
                <a:latin typeface="Times New Roman" panose="02020603050405020304" pitchFamily="18" charset="0"/>
                <a:cs typeface="Times New Roman" panose="02020603050405020304" pitchFamily="18" charset="0"/>
              </a:rPr>
              <a:t>… etc</a:t>
            </a:r>
            <a:endParaRPr lang="en-US"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69560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extLst>
      <p:ext uri="{BB962C8B-B14F-4D97-AF65-F5344CB8AC3E}">
        <p14:creationId xmlns:p14="http://schemas.microsoft.com/office/powerpoint/2010/main" val="6384147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smtClean="0">
                <a:latin typeface="Times New Roman" panose="02020603050405020304" pitchFamily="18" charset="0"/>
                <a:cs typeface="Times New Roman" panose="02020603050405020304" pitchFamily="18" charset="0"/>
              </a:rPr>
              <a:t>Enabling Technique – </a:t>
            </a:r>
            <a:r>
              <a:rPr lang="en-US" b="1" dirty="0" smtClean="0">
                <a:latin typeface="Times New Roman" panose="02020603050405020304" pitchFamily="18" charset="0"/>
                <a:cs typeface="Times New Roman" panose="02020603050405020304" pitchFamily="18" charset="0"/>
              </a:rPr>
              <a:t>Web Service</a:t>
            </a:r>
          </a:p>
          <a:p>
            <a:pPr lvl="1"/>
            <a:r>
              <a:rPr lang="en-US" dirty="0" smtClean="0">
                <a:latin typeface="Times New Roman" panose="02020603050405020304" pitchFamily="18" charset="0"/>
                <a:cs typeface="Times New Roman" panose="02020603050405020304" pitchFamily="18" charset="0"/>
              </a:rPr>
              <a:t>Web 2.0 is the trend of using the full potential of the web</a:t>
            </a:r>
          </a:p>
          <a:p>
            <a:pPr lvl="2"/>
            <a:r>
              <a:rPr lang="en-US" dirty="0" smtClean="0">
                <a:latin typeface="Times New Roman" panose="02020603050405020304" pitchFamily="18" charset="0"/>
                <a:cs typeface="Times New Roman" panose="02020603050405020304" pitchFamily="18" charset="0"/>
              </a:rPr>
              <a:t>Viewing the Internet as a computing platform</a:t>
            </a:r>
          </a:p>
          <a:p>
            <a:pPr lvl="2"/>
            <a:r>
              <a:rPr lang="en-US" dirty="0" smtClean="0">
                <a:latin typeface="Times New Roman" panose="02020603050405020304" pitchFamily="18" charset="0"/>
                <a:cs typeface="Times New Roman" panose="02020603050405020304" pitchFamily="18" charset="0"/>
              </a:rPr>
              <a:t>Running interactive applications through a web browser</a:t>
            </a:r>
          </a:p>
          <a:p>
            <a:pPr lvl="2"/>
            <a:r>
              <a:rPr lang="en-US" dirty="0" smtClean="0">
                <a:latin typeface="Times New Roman" panose="02020603050405020304" pitchFamily="18" charset="0"/>
                <a:cs typeface="Times New Roman" panose="02020603050405020304" pitchFamily="18" charset="0"/>
              </a:rPr>
              <a:t>Leveraging interconnectivity and mobility of devices</a:t>
            </a:r>
          </a:p>
          <a:p>
            <a:pPr lvl="2"/>
            <a:r>
              <a:rPr lang="en-US" dirty="0" smtClean="0">
                <a:latin typeface="Times New Roman" panose="02020603050405020304" pitchFamily="18" charset="0"/>
                <a:cs typeface="Times New Roman" panose="02020603050405020304" pitchFamily="18" charset="0"/>
              </a:rPr>
              <a:t>Enhanced effectiveness with greater human participation</a:t>
            </a:r>
          </a:p>
          <a:p>
            <a:r>
              <a:rPr lang="en-US" dirty="0" smtClean="0">
                <a:latin typeface="Times New Roman" panose="02020603050405020304" pitchFamily="18" charset="0"/>
                <a:cs typeface="Times New Roman" panose="02020603050405020304" pitchFamily="18" charset="0"/>
              </a:rPr>
              <a:t>Properties provided by Internet :</a:t>
            </a:r>
          </a:p>
          <a:p>
            <a:pPr lvl="1"/>
            <a:r>
              <a:rPr lang="en-US" dirty="0" smtClean="0">
                <a:latin typeface="Times New Roman" panose="02020603050405020304" pitchFamily="18" charset="0"/>
                <a:cs typeface="Times New Roman" panose="02020603050405020304" pitchFamily="18" charset="0"/>
              </a:rPr>
              <a:t>Accessibility and Portability</a:t>
            </a:r>
          </a:p>
          <a:p>
            <a:pPr lvl="1"/>
            <a:endParaRPr lang="en-US"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4367784" y="4038600"/>
            <a:ext cx="4700016" cy="2765779"/>
          </a:xfrm>
          <a:prstGeom prst="rect">
            <a:avLst/>
          </a:prstGeom>
          <a:noFill/>
          <a:ln w="9525">
            <a:noFill/>
            <a:miter lim="800000"/>
            <a:headEnd/>
            <a:tailEnd/>
          </a:ln>
          <a:effectLst/>
        </p:spPr>
      </p:pic>
    </p:spTree>
    <p:extLst>
      <p:ext uri="{BB962C8B-B14F-4D97-AF65-F5344CB8AC3E}">
        <p14:creationId xmlns:p14="http://schemas.microsoft.com/office/powerpoint/2010/main" val="25234778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Software as a Service</a:t>
            </a:r>
          </a:p>
        </p:txBody>
      </p:sp>
      <p:sp>
        <p:nvSpPr>
          <p:cNvPr id="3" name="Content Placeholder 2"/>
          <p:cNvSpPr>
            <a:spLocks noGrp="1"/>
          </p:cNvSpPr>
          <p:nvPr>
            <p:ph idx="1"/>
          </p:nvPr>
        </p:nvSpPr>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Provide service – </a:t>
            </a:r>
            <a:r>
              <a:rPr lang="en-US" b="1" dirty="0" smtClean="0">
                <a:latin typeface="Times New Roman" panose="02020603050405020304" pitchFamily="18" charset="0"/>
                <a:cs typeface="Times New Roman" panose="02020603050405020304" pitchFamily="18" charset="0"/>
              </a:rPr>
              <a:t>Web-based Applications</a:t>
            </a:r>
          </a:p>
          <a:p>
            <a:pPr lvl="1"/>
            <a:r>
              <a:rPr lang="en-US" dirty="0" smtClean="0">
                <a:latin typeface="Times New Roman" panose="02020603050405020304" pitchFamily="18" charset="0"/>
                <a:cs typeface="Times New Roman" panose="02020603050405020304" pitchFamily="18" charset="0"/>
              </a:rPr>
              <a:t>Conventional applications should translate their access interface onto web-based platform.</a:t>
            </a:r>
          </a:p>
          <a:p>
            <a:pPr lvl="1"/>
            <a:r>
              <a:rPr lang="en-US" dirty="0" smtClean="0">
                <a:latin typeface="Times New Roman" panose="02020603050405020304" pitchFamily="18" charset="0"/>
                <a:cs typeface="Times New Roman" panose="02020603050405020304" pitchFamily="18" charset="0"/>
              </a:rPr>
              <a:t>Applications in different domains</a:t>
            </a:r>
          </a:p>
          <a:p>
            <a:pPr lvl="2"/>
            <a:r>
              <a:rPr lang="en-US" b="1" i="1" dirty="0" smtClean="0">
                <a:latin typeface="Times New Roman" panose="02020603050405020304" pitchFamily="18" charset="0"/>
                <a:cs typeface="Times New Roman" panose="02020603050405020304" pitchFamily="18" charset="0"/>
              </a:rPr>
              <a:t>General Applications </a:t>
            </a:r>
            <a:r>
              <a:rPr lang="en-US" dirty="0" smtClean="0">
                <a:latin typeface="Times New Roman" panose="02020603050405020304" pitchFamily="18" charset="0"/>
                <a:cs typeface="Times New Roman" panose="02020603050405020304" pitchFamily="18" charset="0"/>
              </a:rPr>
              <a:t>– Applications which are designed for general propose, such as </a:t>
            </a:r>
            <a:r>
              <a:rPr lang="en-US" dirty="0" smtClean="0">
                <a:solidFill>
                  <a:srgbClr val="C00000"/>
                </a:solidFill>
                <a:latin typeface="Times New Roman" panose="02020603050405020304" pitchFamily="18" charset="0"/>
                <a:cs typeface="Times New Roman" panose="02020603050405020304" pitchFamily="18" charset="0"/>
              </a:rPr>
              <a:t>office suit</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multimedia</a:t>
            </a:r>
            <a:r>
              <a:rPr lang="en-US" dirty="0" smtClean="0">
                <a:latin typeface="Times New Roman" panose="02020603050405020304" pitchFamily="18" charset="0"/>
                <a:cs typeface="Times New Roman" panose="02020603050405020304" pitchFamily="18" charset="0"/>
              </a:rPr>
              <a:t> and </a:t>
            </a:r>
            <a:r>
              <a:rPr lang="en-US" i="1" dirty="0" smtClean="0">
                <a:solidFill>
                  <a:srgbClr val="C00000"/>
                </a:solidFill>
                <a:latin typeface="Times New Roman" panose="02020603050405020304" pitchFamily="18" charset="0"/>
                <a:cs typeface="Times New Roman" panose="02020603050405020304" pitchFamily="18" charset="0"/>
              </a:rPr>
              <a:t>instant message</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Business Applications </a:t>
            </a:r>
            <a:r>
              <a:rPr lang="en-US" dirty="0" smtClean="0">
                <a:latin typeface="Times New Roman" panose="02020603050405020304" pitchFamily="18" charset="0"/>
                <a:cs typeface="Times New Roman" panose="02020603050405020304" pitchFamily="18" charset="0"/>
              </a:rPr>
              <a:t>– Application which are designed for business propose, such as </a:t>
            </a:r>
            <a:r>
              <a:rPr lang="en-US" i="1" dirty="0" smtClean="0">
                <a:solidFill>
                  <a:srgbClr val="C00000"/>
                </a:solidFill>
                <a:latin typeface="Times New Roman" panose="02020603050405020304" pitchFamily="18" charset="0"/>
                <a:cs typeface="Times New Roman" panose="02020603050405020304" pitchFamily="18" charset="0"/>
              </a:rPr>
              <a:t>ERP</a:t>
            </a:r>
            <a:r>
              <a:rPr lang="en-US" dirty="0" smtClean="0">
                <a:latin typeface="Times New Roman" panose="02020603050405020304" pitchFamily="18" charset="0"/>
                <a:cs typeface="Times New Roman" panose="02020603050405020304" pitchFamily="18" charset="0"/>
              </a:rPr>
              <a:t>, </a:t>
            </a:r>
            <a:r>
              <a:rPr lang="en-US" i="1" dirty="0" smtClean="0">
                <a:solidFill>
                  <a:srgbClr val="C00000"/>
                </a:solidFill>
                <a:latin typeface="Times New Roman" panose="02020603050405020304" pitchFamily="18" charset="0"/>
                <a:cs typeface="Times New Roman" panose="02020603050405020304" pitchFamily="18" charset="0"/>
              </a:rPr>
              <a:t>CRM</a:t>
            </a:r>
            <a:r>
              <a:rPr lang="en-US" dirty="0" smtClean="0">
                <a:latin typeface="Times New Roman" panose="02020603050405020304" pitchFamily="18" charset="0"/>
                <a:cs typeface="Times New Roman" panose="02020603050405020304" pitchFamily="18" charset="0"/>
              </a:rPr>
              <a:t> and </a:t>
            </a:r>
            <a:r>
              <a:rPr lang="en-US" i="1" dirty="0" smtClean="0">
                <a:solidFill>
                  <a:srgbClr val="C00000"/>
                </a:solidFill>
                <a:latin typeface="Times New Roman" panose="02020603050405020304" pitchFamily="18" charset="0"/>
                <a:cs typeface="Times New Roman" panose="02020603050405020304" pitchFamily="18" charset="0"/>
              </a:rPr>
              <a:t>market trading system</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Scientific Applications </a:t>
            </a:r>
            <a:r>
              <a:rPr lang="en-US" dirty="0" smtClean="0">
                <a:latin typeface="Times New Roman" panose="02020603050405020304" pitchFamily="18" charset="0"/>
                <a:cs typeface="Times New Roman" panose="02020603050405020304" pitchFamily="18" charset="0"/>
              </a:rPr>
              <a:t>– Application which are designed for scientific propose, such as </a:t>
            </a:r>
            <a:r>
              <a:rPr lang="en-US" i="1" dirty="0" smtClean="0">
                <a:solidFill>
                  <a:srgbClr val="C00000"/>
                </a:solidFill>
                <a:latin typeface="Times New Roman" panose="02020603050405020304" pitchFamily="18" charset="0"/>
                <a:cs typeface="Times New Roman" panose="02020603050405020304" pitchFamily="18" charset="0"/>
              </a:rPr>
              <a:t>aerospace simulation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biochemistry simulation</a:t>
            </a:r>
            <a:r>
              <a:rPr lang="en-US" dirty="0" smtClean="0">
                <a:latin typeface="Times New Roman" panose="02020603050405020304" pitchFamily="18" charset="0"/>
                <a:cs typeface="Times New Roman" panose="02020603050405020304" pitchFamily="18" charset="0"/>
              </a:rPr>
              <a:t>, …etc.</a:t>
            </a:r>
          </a:p>
          <a:p>
            <a:pPr lvl="2"/>
            <a:r>
              <a:rPr lang="en-US" b="1" i="1" dirty="0" smtClean="0">
                <a:latin typeface="Times New Roman" panose="02020603050405020304" pitchFamily="18" charset="0"/>
                <a:cs typeface="Times New Roman" panose="02020603050405020304" pitchFamily="18" charset="0"/>
              </a:rPr>
              <a:t>Government Applications</a:t>
            </a:r>
            <a:r>
              <a:rPr lang="en-US" dirty="0" smtClean="0">
                <a:latin typeface="Times New Roman" panose="02020603050405020304" pitchFamily="18" charset="0"/>
                <a:cs typeface="Times New Roman" panose="02020603050405020304" pitchFamily="18" charset="0"/>
              </a:rPr>
              <a:t> – Applications which are designed for government propose, such as </a:t>
            </a:r>
            <a:r>
              <a:rPr lang="en-US" i="1" dirty="0" smtClean="0">
                <a:solidFill>
                  <a:srgbClr val="C00000"/>
                </a:solidFill>
                <a:latin typeface="Times New Roman" panose="02020603050405020304" pitchFamily="18" charset="0"/>
                <a:cs typeface="Times New Roman" panose="02020603050405020304" pitchFamily="18" charset="0"/>
              </a:rPr>
              <a:t>national medical system </a:t>
            </a:r>
            <a:r>
              <a:rPr lang="en-US" dirty="0" smtClean="0">
                <a:latin typeface="Times New Roman" panose="02020603050405020304" pitchFamily="18" charset="0"/>
                <a:cs typeface="Times New Roman" panose="02020603050405020304" pitchFamily="18" charset="0"/>
              </a:rPr>
              <a:t>and </a:t>
            </a:r>
            <a:r>
              <a:rPr lang="en-US" i="1" dirty="0" smtClean="0">
                <a:solidFill>
                  <a:srgbClr val="C00000"/>
                </a:solidFill>
                <a:latin typeface="Times New Roman" panose="02020603050405020304" pitchFamily="18" charset="0"/>
                <a:cs typeface="Times New Roman" panose="02020603050405020304" pitchFamily="18" charset="0"/>
              </a:rPr>
              <a:t>public transportation system service</a:t>
            </a:r>
            <a:r>
              <a:rPr lang="en-US" dirty="0" smtClean="0">
                <a:latin typeface="Times New Roman" panose="02020603050405020304" pitchFamily="18" charset="0"/>
                <a:cs typeface="Times New Roman" panose="02020603050405020304" pitchFamily="18" charset="0"/>
              </a:rPr>
              <a:t>, …etc.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1277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a:solidFill>
                  <a:srgbClr val="C00000"/>
                </a:solidFill>
                <a:effectLst/>
                <a:latin typeface="Times New Roman" pitchFamily="18" charset="0"/>
                <a:cs typeface="Times New Roman" pitchFamily="18" charset="0"/>
              </a:rPr>
              <a:t>Software as a Service</a:t>
            </a:r>
          </a:p>
        </p:txBody>
      </p:sp>
      <p:sp>
        <p:nvSpPr>
          <p:cNvPr id="3" name="Content Placeholder 2"/>
          <p:cNvSpPr>
            <a:spLocks noGrp="1"/>
          </p:cNvSpPr>
          <p:nvPr>
            <p:ph idx="1"/>
          </p:nvPr>
        </p:nvSpPr>
        <p:spPr/>
        <p:txBody>
          <a:bodyPr>
            <a:normAutofit lnSpcReduction="10000"/>
          </a:bodyPr>
          <a:lstStyle/>
          <a:p>
            <a:r>
              <a:rPr lang="en-US" dirty="0" smtClean="0">
                <a:latin typeface="Times New Roman" panose="02020603050405020304" pitchFamily="18" charset="0"/>
                <a:cs typeface="Times New Roman" panose="02020603050405020304" pitchFamily="18" charset="0"/>
              </a:rPr>
              <a:t>Provide service – </a:t>
            </a:r>
            <a:r>
              <a:rPr lang="en-US" b="1" dirty="0" smtClean="0">
                <a:latin typeface="Times New Roman" panose="02020603050405020304" pitchFamily="18" charset="0"/>
                <a:cs typeface="Times New Roman" panose="02020603050405020304" pitchFamily="18" charset="0"/>
              </a:rPr>
              <a:t>Web Portal</a:t>
            </a:r>
          </a:p>
          <a:p>
            <a:pPr lvl="1"/>
            <a:r>
              <a:rPr lang="en-US" dirty="0" smtClean="0">
                <a:latin typeface="Times New Roman" panose="02020603050405020304" pitchFamily="18" charset="0"/>
                <a:cs typeface="Times New Roman" panose="02020603050405020304" pitchFamily="18" charset="0"/>
              </a:rPr>
              <a:t>Apart from the standard search engine feature, web portals offer other services such as e-mail, news, stock prices, information, databases and entertainment.</a:t>
            </a:r>
          </a:p>
          <a:p>
            <a:pPr lvl="1"/>
            <a:r>
              <a:rPr lang="en-US" dirty="0" smtClean="0">
                <a:latin typeface="Times New Roman" panose="02020603050405020304" pitchFamily="18" charset="0"/>
                <a:cs typeface="Times New Roman" panose="02020603050405020304" pitchFamily="18" charset="0"/>
              </a:rPr>
              <a:t>Portals provide a way for enterprises to provide a consistent look and feel with access control and procedures for multiple applications and databases, which otherwise would have been different entities altogether.</a:t>
            </a:r>
          </a:p>
          <a:p>
            <a:pPr lvl="1"/>
            <a:r>
              <a:rPr lang="en-US" dirty="0" smtClean="0">
                <a:latin typeface="Times New Roman" panose="02020603050405020304" pitchFamily="18" charset="0"/>
                <a:cs typeface="Times New Roman" panose="02020603050405020304" pitchFamily="18" charset="0"/>
              </a:rPr>
              <a:t>Some examples :</a:t>
            </a:r>
          </a:p>
          <a:p>
            <a:pPr lvl="2"/>
            <a:r>
              <a:rPr lang="en-US" dirty="0" err="1" smtClean="0">
                <a:latin typeface="Times New Roman" panose="02020603050405020304" pitchFamily="18" charset="0"/>
                <a:cs typeface="Times New Roman" panose="02020603050405020304" pitchFamily="18" charset="0"/>
              </a:rPr>
              <a:t>iGoogle</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MSNBC</a:t>
            </a:r>
          </a:p>
          <a:p>
            <a:pPr lvl="2"/>
            <a:r>
              <a:rPr lang="en-US" dirty="0" err="1" smtClean="0">
                <a:latin typeface="Times New Roman" panose="02020603050405020304" pitchFamily="18" charset="0"/>
                <a:cs typeface="Times New Roman" panose="02020603050405020304" pitchFamily="18" charset="0"/>
              </a:rPr>
              <a:t>Netvibes</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Yahoo!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3896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33170" algn="ctr">
              <a:defRPr/>
            </a:pPr>
            <a:r>
              <a:rPr lang="en-US" sz="4000" dirty="0" err="1">
                <a:solidFill>
                  <a:srgbClr val="C00000"/>
                </a:solidFill>
                <a:effectLst/>
                <a:latin typeface="Times New Roman" pitchFamily="18" charset="0"/>
                <a:cs typeface="Times New Roman" pitchFamily="18" charset="0"/>
              </a:rPr>
              <a:t>SaaS</a:t>
            </a:r>
            <a:r>
              <a:rPr lang="en-US" sz="4000" dirty="0">
                <a:solidFill>
                  <a:srgbClr val="C00000"/>
                </a:solidFill>
                <a:effectLst/>
                <a:latin typeface="Times New Roman" pitchFamily="18" charset="0"/>
                <a:cs typeface="Times New Roman" pitchFamily="18" charset="0"/>
              </a:rPr>
              <a:t> - Summary</a:t>
            </a:r>
          </a:p>
        </p:txBody>
      </p:sp>
      <p:sp>
        <p:nvSpPr>
          <p:cNvPr id="3" name="Content Placeholder 2"/>
          <p:cNvSpPr>
            <a:spLocks noGrp="1"/>
          </p:cNvSpPr>
          <p:nvPr>
            <p:ph idx="1"/>
          </p:nvPr>
        </p:nvSpPr>
        <p:spPr/>
        <p:txBody>
          <a:bodyPr>
            <a:normAutofit lnSpcReduction="10000"/>
          </a:bodyPr>
          <a:lstStyle/>
          <a:p>
            <a:r>
              <a:rPr lang="en-US" sz="2000" b="1" dirty="0" err="1" smtClean="0">
                <a:latin typeface="Times New Roman" panose="02020603050405020304" pitchFamily="18" charset="0"/>
                <a:cs typeface="Times New Roman" panose="02020603050405020304" pitchFamily="18" charset="0"/>
              </a:rPr>
              <a:t>SaaS</a:t>
            </a:r>
            <a:r>
              <a:rPr lang="en-US" sz="2000" b="1" dirty="0" smtClean="0">
                <a:latin typeface="Times New Roman" panose="02020603050405020304" pitchFamily="18" charset="0"/>
                <a:cs typeface="Times New Roman" panose="02020603050405020304" pitchFamily="18" charset="0"/>
              </a:rPr>
              <a:t> is the finished applications that you rent and customize.</a:t>
            </a:r>
            <a:br>
              <a:rPr lang="en-US" sz="2000" b="1" dirty="0" smtClean="0">
                <a:latin typeface="Times New Roman" panose="02020603050405020304" pitchFamily="18" charset="0"/>
                <a:cs typeface="Times New Roman" panose="02020603050405020304" pitchFamily="18" charset="0"/>
              </a:rPr>
            </a:br>
            <a:endParaRPr lang="en-US" sz="2000" b="1"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SaaS</a:t>
            </a:r>
            <a:r>
              <a:rPr lang="en-US" dirty="0" smtClean="0">
                <a:latin typeface="Times New Roman" panose="02020603050405020304" pitchFamily="18" charset="0"/>
                <a:cs typeface="Times New Roman" panose="02020603050405020304" pitchFamily="18" charset="0"/>
              </a:rPr>
              <a:t> enabling technique</a:t>
            </a:r>
          </a:p>
          <a:p>
            <a:pPr lvl="1"/>
            <a:r>
              <a:rPr lang="en-US" dirty="0" smtClean="0">
                <a:latin typeface="Times New Roman" panose="02020603050405020304" pitchFamily="18" charset="0"/>
                <a:cs typeface="Times New Roman" panose="02020603050405020304" pitchFamily="18" charset="0"/>
              </a:rPr>
              <a:t>Web Service</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SaaS</a:t>
            </a:r>
            <a:r>
              <a:rPr lang="en-US" dirty="0" smtClean="0">
                <a:latin typeface="Times New Roman" panose="02020603050405020304" pitchFamily="18" charset="0"/>
                <a:cs typeface="Times New Roman" panose="02020603050405020304" pitchFamily="18" charset="0"/>
              </a:rPr>
              <a:t> provide services</a:t>
            </a:r>
          </a:p>
          <a:p>
            <a:pPr lvl="1"/>
            <a:r>
              <a:rPr lang="en-US" dirty="0" smtClean="0">
                <a:latin typeface="Times New Roman" panose="02020603050405020304" pitchFamily="18" charset="0"/>
                <a:cs typeface="Times New Roman" panose="02020603050405020304" pitchFamily="18" charset="0"/>
              </a:rPr>
              <a:t>Web-based Applications</a:t>
            </a:r>
          </a:p>
          <a:p>
            <a:pPr lvl="2"/>
            <a:r>
              <a:rPr lang="en-US" dirty="0" smtClean="0">
                <a:latin typeface="Times New Roman" panose="02020603050405020304" pitchFamily="18" charset="0"/>
                <a:cs typeface="Times New Roman" panose="02020603050405020304" pitchFamily="18" charset="0"/>
              </a:rPr>
              <a:t>General applications</a:t>
            </a:r>
          </a:p>
          <a:p>
            <a:pPr lvl="2"/>
            <a:r>
              <a:rPr lang="en-US" dirty="0" smtClean="0">
                <a:latin typeface="Times New Roman" panose="02020603050405020304" pitchFamily="18" charset="0"/>
                <a:cs typeface="Times New Roman" panose="02020603050405020304" pitchFamily="18" charset="0"/>
              </a:rPr>
              <a:t>Business applications</a:t>
            </a:r>
          </a:p>
          <a:p>
            <a:pPr lvl="2"/>
            <a:r>
              <a:rPr lang="en-US" dirty="0" smtClean="0">
                <a:latin typeface="Times New Roman" panose="02020603050405020304" pitchFamily="18" charset="0"/>
                <a:cs typeface="Times New Roman" panose="02020603050405020304" pitchFamily="18" charset="0"/>
              </a:rPr>
              <a:t>Scientific applications</a:t>
            </a:r>
          </a:p>
          <a:p>
            <a:pPr lvl="2"/>
            <a:r>
              <a:rPr lang="en-US" dirty="0" smtClean="0">
                <a:latin typeface="Times New Roman" panose="02020603050405020304" pitchFamily="18" charset="0"/>
                <a:cs typeface="Times New Roman" panose="02020603050405020304" pitchFamily="18" charset="0"/>
              </a:rPr>
              <a:t>Government applications</a:t>
            </a:r>
          </a:p>
          <a:p>
            <a:pPr lvl="1"/>
            <a:r>
              <a:rPr lang="en-US" dirty="0" smtClean="0">
                <a:latin typeface="Times New Roman" panose="02020603050405020304" pitchFamily="18" charset="0"/>
                <a:cs typeface="Times New Roman" panose="02020603050405020304" pitchFamily="18" charset="0"/>
              </a:rPr>
              <a:t>Web Portal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156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pPr algn="just"/>
            <a:r>
              <a:rPr lang="en-US" sz="2400" dirty="0">
                <a:latin typeface="Times New Roman" panose="02020603050405020304" pitchFamily="18" charset="0"/>
                <a:cs typeface="Times New Roman" panose="02020603050405020304" pitchFamily="18" charset="0"/>
              </a:rPr>
              <a:t>It is a combination of software and hardware based computing recourses delivered as a network </a:t>
            </a:r>
            <a:r>
              <a:rPr lang="en-US" sz="2400" dirty="0" smtClean="0">
                <a:latin typeface="Times New Roman" panose="02020603050405020304" pitchFamily="18" charset="0"/>
                <a:cs typeface="Times New Roman" panose="02020603050405020304" pitchFamily="18" charset="0"/>
              </a:rPr>
              <a:t>service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offers online data storage , infrastructure and application</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What is Cloud Computing?</a:t>
            </a:r>
            <a:endParaRPr lang="en-US" sz="37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5270529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lstStyle/>
          <a:p>
            <a:pPr marL="2604770" eaLnBrk="1" fontAlgn="auto" hangingPunct="1">
              <a:spcBef>
                <a:spcPts val="0"/>
              </a:spcBef>
              <a:spcAft>
                <a:spcPts val="0"/>
              </a:spcAft>
              <a:defRPr/>
            </a:pPr>
            <a:r>
              <a:rPr spc="-5" dirty="0"/>
              <a:t>Saa</a:t>
            </a:r>
            <a:r>
              <a:rPr dirty="0"/>
              <a:t>S </a:t>
            </a:r>
            <a:r>
              <a:rPr spc="-30" dirty="0"/>
              <a:t>E</a:t>
            </a:r>
            <a:r>
              <a:rPr spc="-25" dirty="0"/>
              <a:t>xamp</a:t>
            </a:r>
            <a:r>
              <a:rPr spc="-15" dirty="0"/>
              <a:t>l</a:t>
            </a:r>
            <a:r>
              <a:rPr spc="-30" dirty="0"/>
              <a:t>e</a:t>
            </a:r>
            <a:r>
              <a:rPr dirty="0"/>
              <a:t>s</a:t>
            </a:r>
          </a:p>
        </p:txBody>
      </p:sp>
      <p:sp>
        <p:nvSpPr>
          <p:cNvPr id="18435" name="object 3"/>
          <p:cNvSpPr>
            <a:spLocks noChangeArrowheads="1"/>
          </p:cNvSpPr>
          <p:nvPr/>
        </p:nvSpPr>
        <p:spPr bwMode="auto">
          <a:xfrm>
            <a:off x="866775" y="1463675"/>
            <a:ext cx="2466975" cy="1847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36" name="object 4"/>
          <p:cNvSpPr>
            <a:spLocks noChangeArrowheads="1"/>
          </p:cNvSpPr>
          <p:nvPr/>
        </p:nvSpPr>
        <p:spPr bwMode="auto">
          <a:xfrm>
            <a:off x="866775" y="3221038"/>
            <a:ext cx="2514600" cy="187483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37" name="object 5"/>
          <p:cNvSpPr>
            <a:spLocks noChangeArrowheads="1"/>
          </p:cNvSpPr>
          <p:nvPr/>
        </p:nvSpPr>
        <p:spPr bwMode="auto">
          <a:xfrm>
            <a:off x="523875" y="5241925"/>
            <a:ext cx="3248025" cy="14097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38" name="object 6"/>
          <p:cNvSpPr>
            <a:spLocks noChangeArrowheads="1"/>
          </p:cNvSpPr>
          <p:nvPr/>
        </p:nvSpPr>
        <p:spPr bwMode="auto">
          <a:xfrm>
            <a:off x="5029200" y="1849438"/>
            <a:ext cx="2667000" cy="10858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39" name="object 7"/>
          <p:cNvSpPr>
            <a:spLocks noChangeArrowheads="1"/>
          </p:cNvSpPr>
          <p:nvPr/>
        </p:nvSpPr>
        <p:spPr bwMode="auto">
          <a:xfrm>
            <a:off x="5681663" y="5354638"/>
            <a:ext cx="1363662" cy="5143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40" name="object 8"/>
          <p:cNvSpPr>
            <a:spLocks noChangeArrowheads="1"/>
          </p:cNvSpPr>
          <p:nvPr/>
        </p:nvSpPr>
        <p:spPr bwMode="auto">
          <a:xfrm>
            <a:off x="5297488" y="3425825"/>
            <a:ext cx="2130425" cy="8667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15218733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defRPr/>
            </a:pPr>
            <a:r>
              <a:rPr lang="en-US" sz="4000" dirty="0">
                <a:solidFill>
                  <a:srgbClr val="C00000"/>
                </a:solidFill>
              </a:rPr>
              <a:t>Cloud Service Models</a:t>
            </a:r>
            <a:endParaRPr lang="en-US" sz="4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
        <p:nvSpPr>
          <p:cNvPr id="14" name="AutoShape 2"/>
          <p:cNvSpPr>
            <a:spLocks noChangeArrowheads="1"/>
          </p:cNvSpPr>
          <p:nvPr/>
        </p:nvSpPr>
        <p:spPr bwMode="auto">
          <a:xfrm>
            <a:off x="645429" y="4623824"/>
            <a:ext cx="1669749" cy="272075"/>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Networking</a:t>
            </a:r>
          </a:p>
        </p:txBody>
      </p:sp>
      <p:sp>
        <p:nvSpPr>
          <p:cNvPr id="15" name="AutoShape 3"/>
          <p:cNvSpPr>
            <a:spLocks noChangeArrowheads="1"/>
          </p:cNvSpPr>
          <p:nvPr/>
        </p:nvSpPr>
        <p:spPr bwMode="auto">
          <a:xfrm>
            <a:off x="2735853" y="4623824"/>
            <a:ext cx="1668308" cy="272075"/>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Networking</a:t>
            </a:r>
          </a:p>
        </p:txBody>
      </p:sp>
      <p:sp>
        <p:nvSpPr>
          <p:cNvPr id="16" name="AutoShape 4"/>
          <p:cNvSpPr>
            <a:spLocks noChangeArrowheads="1"/>
          </p:cNvSpPr>
          <p:nvPr/>
        </p:nvSpPr>
        <p:spPr bwMode="auto">
          <a:xfrm>
            <a:off x="4853657" y="4623824"/>
            <a:ext cx="1668308" cy="272075"/>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Networking</a:t>
            </a:r>
          </a:p>
        </p:txBody>
      </p:sp>
      <p:sp>
        <p:nvSpPr>
          <p:cNvPr id="17" name="AutoShape 5"/>
          <p:cNvSpPr>
            <a:spLocks noChangeArrowheads="1"/>
          </p:cNvSpPr>
          <p:nvPr/>
        </p:nvSpPr>
        <p:spPr bwMode="auto">
          <a:xfrm>
            <a:off x="6944084" y="4623824"/>
            <a:ext cx="1668308" cy="272075"/>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Networking</a:t>
            </a:r>
          </a:p>
        </p:txBody>
      </p:sp>
      <p:sp>
        <p:nvSpPr>
          <p:cNvPr id="18" name="AutoShape 6"/>
          <p:cNvSpPr>
            <a:spLocks noChangeArrowheads="1"/>
          </p:cNvSpPr>
          <p:nvPr/>
        </p:nvSpPr>
        <p:spPr bwMode="auto">
          <a:xfrm>
            <a:off x="645429" y="4271137"/>
            <a:ext cx="1669749"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Storage</a:t>
            </a:r>
          </a:p>
        </p:txBody>
      </p:sp>
      <p:sp>
        <p:nvSpPr>
          <p:cNvPr id="19" name="AutoShape 7"/>
          <p:cNvSpPr>
            <a:spLocks noChangeArrowheads="1"/>
          </p:cNvSpPr>
          <p:nvPr/>
        </p:nvSpPr>
        <p:spPr bwMode="auto">
          <a:xfrm>
            <a:off x="2735853" y="4271137"/>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Storage</a:t>
            </a:r>
          </a:p>
        </p:txBody>
      </p:sp>
      <p:sp>
        <p:nvSpPr>
          <p:cNvPr id="20" name="AutoShape 8"/>
          <p:cNvSpPr>
            <a:spLocks noChangeArrowheads="1"/>
          </p:cNvSpPr>
          <p:nvPr/>
        </p:nvSpPr>
        <p:spPr bwMode="auto">
          <a:xfrm>
            <a:off x="4853657" y="4271137"/>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Storage</a:t>
            </a:r>
          </a:p>
        </p:txBody>
      </p:sp>
      <p:sp>
        <p:nvSpPr>
          <p:cNvPr id="21" name="AutoShape 9"/>
          <p:cNvSpPr>
            <a:spLocks noChangeArrowheads="1"/>
          </p:cNvSpPr>
          <p:nvPr/>
        </p:nvSpPr>
        <p:spPr bwMode="auto">
          <a:xfrm>
            <a:off x="6944084" y="4271137"/>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Storage</a:t>
            </a:r>
          </a:p>
        </p:txBody>
      </p:sp>
      <p:sp>
        <p:nvSpPr>
          <p:cNvPr id="22" name="AutoShape 10"/>
          <p:cNvSpPr>
            <a:spLocks noChangeArrowheads="1"/>
          </p:cNvSpPr>
          <p:nvPr/>
        </p:nvSpPr>
        <p:spPr bwMode="auto">
          <a:xfrm>
            <a:off x="645429" y="3919886"/>
            <a:ext cx="1669749"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Servers</a:t>
            </a:r>
          </a:p>
        </p:txBody>
      </p:sp>
      <p:sp>
        <p:nvSpPr>
          <p:cNvPr id="23" name="AutoShape 11"/>
          <p:cNvSpPr>
            <a:spLocks noChangeArrowheads="1"/>
          </p:cNvSpPr>
          <p:nvPr/>
        </p:nvSpPr>
        <p:spPr bwMode="auto">
          <a:xfrm>
            <a:off x="2735853" y="3919886"/>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Servers</a:t>
            </a:r>
          </a:p>
        </p:txBody>
      </p:sp>
      <p:sp>
        <p:nvSpPr>
          <p:cNvPr id="24" name="AutoShape 12"/>
          <p:cNvSpPr>
            <a:spLocks noChangeArrowheads="1"/>
          </p:cNvSpPr>
          <p:nvPr/>
        </p:nvSpPr>
        <p:spPr bwMode="auto">
          <a:xfrm>
            <a:off x="4853657" y="3919886"/>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Servers</a:t>
            </a:r>
          </a:p>
        </p:txBody>
      </p:sp>
      <p:sp>
        <p:nvSpPr>
          <p:cNvPr id="25" name="AutoShape 13"/>
          <p:cNvSpPr>
            <a:spLocks noChangeArrowheads="1"/>
          </p:cNvSpPr>
          <p:nvPr/>
        </p:nvSpPr>
        <p:spPr bwMode="auto">
          <a:xfrm>
            <a:off x="6944084" y="3919886"/>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Servers</a:t>
            </a:r>
          </a:p>
        </p:txBody>
      </p:sp>
      <p:sp>
        <p:nvSpPr>
          <p:cNvPr id="26" name="AutoShape 14"/>
          <p:cNvSpPr>
            <a:spLocks noChangeArrowheads="1"/>
          </p:cNvSpPr>
          <p:nvPr/>
        </p:nvSpPr>
        <p:spPr bwMode="auto">
          <a:xfrm>
            <a:off x="645429" y="3567200"/>
            <a:ext cx="1669749"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Virtualization</a:t>
            </a:r>
          </a:p>
        </p:txBody>
      </p:sp>
      <p:sp>
        <p:nvSpPr>
          <p:cNvPr id="27" name="AutoShape 15"/>
          <p:cNvSpPr>
            <a:spLocks noChangeArrowheads="1"/>
          </p:cNvSpPr>
          <p:nvPr/>
        </p:nvSpPr>
        <p:spPr bwMode="auto">
          <a:xfrm>
            <a:off x="2735853" y="3567200"/>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Virtualization</a:t>
            </a:r>
          </a:p>
        </p:txBody>
      </p:sp>
      <p:sp>
        <p:nvSpPr>
          <p:cNvPr id="28" name="AutoShape 16"/>
          <p:cNvSpPr>
            <a:spLocks noChangeArrowheads="1"/>
          </p:cNvSpPr>
          <p:nvPr/>
        </p:nvSpPr>
        <p:spPr bwMode="auto">
          <a:xfrm>
            <a:off x="4853657" y="3567200"/>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Virtualization</a:t>
            </a:r>
          </a:p>
        </p:txBody>
      </p:sp>
      <p:sp>
        <p:nvSpPr>
          <p:cNvPr id="29" name="AutoShape 17"/>
          <p:cNvSpPr>
            <a:spLocks noChangeArrowheads="1"/>
          </p:cNvSpPr>
          <p:nvPr/>
        </p:nvSpPr>
        <p:spPr bwMode="auto">
          <a:xfrm>
            <a:off x="6944084" y="3567200"/>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Virtualization</a:t>
            </a:r>
          </a:p>
        </p:txBody>
      </p:sp>
      <p:sp>
        <p:nvSpPr>
          <p:cNvPr id="30" name="AutoShape 18"/>
          <p:cNvSpPr>
            <a:spLocks noChangeArrowheads="1"/>
          </p:cNvSpPr>
          <p:nvPr/>
        </p:nvSpPr>
        <p:spPr bwMode="auto">
          <a:xfrm>
            <a:off x="645429" y="3217387"/>
            <a:ext cx="1669749"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O/S</a:t>
            </a:r>
          </a:p>
        </p:txBody>
      </p:sp>
      <p:sp>
        <p:nvSpPr>
          <p:cNvPr id="31" name="AutoShape 19"/>
          <p:cNvSpPr>
            <a:spLocks noChangeArrowheads="1"/>
          </p:cNvSpPr>
          <p:nvPr/>
        </p:nvSpPr>
        <p:spPr bwMode="auto">
          <a:xfrm>
            <a:off x="2735853" y="3217387"/>
            <a:ext cx="1668308"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O/S</a:t>
            </a:r>
          </a:p>
        </p:txBody>
      </p:sp>
      <p:sp>
        <p:nvSpPr>
          <p:cNvPr id="32" name="AutoShape 20"/>
          <p:cNvSpPr>
            <a:spLocks noChangeArrowheads="1"/>
          </p:cNvSpPr>
          <p:nvPr/>
        </p:nvSpPr>
        <p:spPr bwMode="auto">
          <a:xfrm>
            <a:off x="4853657" y="3217387"/>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O/S</a:t>
            </a:r>
          </a:p>
        </p:txBody>
      </p:sp>
      <p:sp>
        <p:nvSpPr>
          <p:cNvPr id="33" name="AutoShape 21"/>
          <p:cNvSpPr>
            <a:spLocks noChangeArrowheads="1"/>
          </p:cNvSpPr>
          <p:nvPr/>
        </p:nvSpPr>
        <p:spPr bwMode="auto">
          <a:xfrm>
            <a:off x="6944084" y="3217387"/>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O/S</a:t>
            </a:r>
          </a:p>
        </p:txBody>
      </p:sp>
      <p:sp>
        <p:nvSpPr>
          <p:cNvPr id="34" name="AutoShape 22"/>
          <p:cNvSpPr>
            <a:spLocks noChangeArrowheads="1"/>
          </p:cNvSpPr>
          <p:nvPr/>
        </p:nvSpPr>
        <p:spPr bwMode="auto">
          <a:xfrm>
            <a:off x="645429" y="2864699"/>
            <a:ext cx="1669749" cy="272075"/>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Middleware</a:t>
            </a:r>
          </a:p>
        </p:txBody>
      </p:sp>
      <p:sp>
        <p:nvSpPr>
          <p:cNvPr id="35" name="AutoShape 23"/>
          <p:cNvSpPr>
            <a:spLocks noChangeArrowheads="1"/>
          </p:cNvSpPr>
          <p:nvPr/>
        </p:nvSpPr>
        <p:spPr bwMode="auto">
          <a:xfrm>
            <a:off x="2735853" y="2864699"/>
            <a:ext cx="1668308" cy="272075"/>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Middleware</a:t>
            </a:r>
          </a:p>
        </p:txBody>
      </p:sp>
      <p:sp>
        <p:nvSpPr>
          <p:cNvPr id="36" name="AutoShape 24"/>
          <p:cNvSpPr>
            <a:spLocks noChangeArrowheads="1"/>
          </p:cNvSpPr>
          <p:nvPr/>
        </p:nvSpPr>
        <p:spPr bwMode="auto">
          <a:xfrm>
            <a:off x="4853657" y="2864699"/>
            <a:ext cx="1668308" cy="272075"/>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Middleware</a:t>
            </a:r>
          </a:p>
        </p:txBody>
      </p:sp>
      <p:sp>
        <p:nvSpPr>
          <p:cNvPr id="37" name="AutoShape 25"/>
          <p:cNvSpPr>
            <a:spLocks noChangeArrowheads="1"/>
          </p:cNvSpPr>
          <p:nvPr/>
        </p:nvSpPr>
        <p:spPr bwMode="auto">
          <a:xfrm>
            <a:off x="6944084" y="2864699"/>
            <a:ext cx="1668308" cy="272075"/>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Middleware</a:t>
            </a:r>
          </a:p>
        </p:txBody>
      </p:sp>
      <p:sp>
        <p:nvSpPr>
          <p:cNvPr id="38" name="AutoShape 26"/>
          <p:cNvSpPr>
            <a:spLocks noChangeArrowheads="1"/>
          </p:cNvSpPr>
          <p:nvPr/>
        </p:nvSpPr>
        <p:spPr bwMode="auto">
          <a:xfrm>
            <a:off x="645429" y="2512011"/>
            <a:ext cx="1669749"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Runtime</a:t>
            </a:r>
          </a:p>
        </p:txBody>
      </p:sp>
      <p:sp>
        <p:nvSpPr>
          <p:cNvPr id="39" name="AutoShape 27"/>
          <p:cNvSpPr>
            <a:spLocks noChangeArrowheads="1"/>
          </p:cNvSpPr>
          <p:nvPr/>
        </p:nvSpPr>
        <p:spPr bwMode="auto">
          <a:xfrm>
            <a:off x="2735853" y="2512011"/>
            <a:ext cx="1668308"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dirty="0">
                <a:solidFill>
                  <a:srgbClr val="FFFFFF"/>
                </a:solidFill>
                <a:latin typeface="Calibri" panose="020F0502020204030204" pitchFamily="34" charset="0"/>
                <a:cs typeface="Arial" panose="020B0604020202020204" pitchFamily="34" charset="0"/>
              </a:rPr>
              <a:t>Runtime</a:t>
            </a:r>
          </a:p>
        </p:txBody>
      </p:sp>
      <p:sp>
        <p:nvSpPr>
          <p:cNvPr id="40" name="AutoShape 28"/>
          <p:cNvSpPr>
            <a:spLocks noChangeArrowheads="1"/>
          </p:cNvSpPr>
          <p:nvPr/>
        </p:nvSpPr>
        <p:spPr bwMode="auto">
          <a:xfrm>
            <a:off x="4853657" y="2512011"/>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Runtime</a:t>
            </a:r>
          </a:p>
        </p:txBody>
      </p:sp>
      <p:sp>
        <p:nvSpPr>
          <p:cNvPr id="41" name="AutoShape 29"/>
          <p:cNvSpPr>
            <a:spLocks noChangeArrowheads="1"/>
          </p:cNvSpPr>
          <p:nvPr/>
        </p:nvSpPr>
        <p:spPr bwMode="auto">
          <a:xfrm>
            <a:off x="6944084" y="2512011"/>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Runtime</a:t>
            </a:r>
          </a:p>
        </p:txBody>
      </p:sp>
      <p:sp>
        <p:nvSpPr>
          <p:cNvPr id="42" name="AutoShape 30"/>
          <p:cNvSpPr>
            <a:spLocks noChangeArrowheads="1"/>
          </p:cNvSpPr>
          <p:nvPr/>
        </p:nvSpPr>
        <p:spPr bwMode="auto">
          <a:xfrm>
            <a:off x="645429" y="2160760"/>
            <a:ext cx="1669749"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Data</a:t>
            </a:r>
          </a:p>
        </p:txBody>
      </p:sp>
      <p:sp>
        <p:nvSpPr>
          <p:cNvPr id="43" name="AutoShape 31"/>
          <p:cNvSpPr>
            <a:spLocks noChangeArrowheads="1"/>
          </p:cNvSpPr>
          <p:nvPr/>
        </p:nvSpPr>
        <p:spPr bwMode="auto">
          <a:xfrm>
            <a:off x="2735853" y="2160760"/>
            <a:ext cx="1668308"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Data</a:t>
            </a:r>
          </a:p>
        </p:txBody>
      </p:sp>
      <p:sp>
        <p:nvSpPr>
          <p:cNvPr id="44" name="AutoShape 32"/>
          <p:cNvSpPr>
            <a:spLocks noChangeArrowheads="1"/>
          </p:cNvSpPr>
          <p:nvPr/>
        </p:nvSpPr>
        <p:spPr bwMode="auto">
          <a:xfrm>
            <a:off x="4853657" y="2160760"/>
            <a:ext cx="1668308" cy="27207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Data</a:t>
            </a:r>
          </a:p>
        </p:txBody>
      </p:sp>
      <p:sp>
        <p:nvSpPr>
          <p:cNvPr id="45" name="AutoShape 33"/>
          <p:cNvSpPr>
            <a:spLocks noChangeArrowheads="1"/>
          </p:cNvSpPr>
          <p:nvPr/>
        </p:nvSpPr>
        <p:spPr bwMode="auto">
          <a:xfrm>
            <a:off x="6944084" y="2160760"/>
            <a:ext cx="1668308" cy="27207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Data</a:t>
            </a:r>
          </a:p>
        </p:txBody>
      </p:sp>
      <p:sp>
        <p:nvSpPr>
          <p:cNvPr id="46" name="AutoShape 34"/>
          <p:cNvSpPr>
            <a:spLocks noChangeArrowheads="1"/>
          </p:cNvSpPr>
          <p:nvPr/>
        </p:nvSpPr>
        <p:spPr bwMode="auto">
          <a:xfrm>
            <a:off x="645429" y="1809515"/>
            <a:ext cx="1669749"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Applications</a:t>
            </a:r>
          </a:p>
        </p:txBody>
      </p:sp>
      <p:sp>
        <p:nvSpPr>
          <p:cNvPr id="47" name="AutoShape 35"/>
          <p:cNvSpPr>
            <a:spLocks noChangeArrowheads="1"/>
          </p:cNvSpPr>
          <p:nvPr/>
        </p:nvSpPr>
        <p:spPr bwMode="auto">
          <a:xfrm>
            <a:off x="2735853" y="1809515"/>
            <a:ext cx="1668308"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Applications</a:t>
            </a:r>
          </a:p>
        </p:txBody>
      </p:sp>
      <p:sp>
        <p:nvSpPr>
          <p:cNvPr id="48" name="AutoShape 36"/>
          <p:cNvSpPr>
            <a:spLocks noChangeArrowheads="1"/>
          </p:cNvSpPr>
          <p:nvPr/>
        </p:nvSpPr>
        <p:spPr bwMode="auto">
          <a:xfrm>
            <a:off x="4853657" y="1809515"/>
            <a:ext cx="1668308" cy="273514"/>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Applications</a:t>
            </a:r>
          </a:p>
        </p:txBody>
      </p:sp>
      <p:sp>
        <p:nvSpPr>
          <p:cNvPr id="49" name="AutoShape 37"/>
          <p:cNvSpPr>
            <a:spLocks noChangeArrowheads="1"/>
          </p:cNvSpPr>
          <p:nvPr/>
        </p:nvSpPr>
        <p:spPr bwMode="auto">
          <a:xfrm>
            <a:off x="6944084" y="1809515"/>
            <a:ext cx="1668308" cy="273514"/>
          </a:xfrm>
          <a:prstGeom prst="roundRect">
            <a:avLst>
              <a:gd name="adj" fmla="val 16667"/>
            </a:avLst>
          </a:prstGeom>
          <a:solidFill>
            <a:srgbClr val="00B4F0"/>
          </a:solidFill>
          <a:ln>
            <a:noFill/>
          </a:ln>
          <a:extLst>
            <a:ext uri="{91240B29-F687-4F45-9708-019B960494DF}">
              <a14:hiddenLine xmlns:a14="http://schemas.microsoft.com/office/drawing/2010/main" w="9525">
                <a:solidFill>
                  <a:srgbClr val="000000"/>
                </a:solidFill>
                <a:round/>
                <a:headEnd/>
                <a:tailEnd/>
              </a14:hiddenLine>
            </a:ext>
          </a:extLst>
        </p:spPr>
        <p:txBody>
          <a:bodyPr lIns="91344" tIns="45672" rIns="91344" bIns="45672" anchor="ct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80000"/>
              </a:lnSpc>
              <a:spcBef>
                <a:spcPct val="0"/>
              </a:spcBef>
              <a:spcAft>
                <a:spcPct val="0"/>
              </a:spcAft>
              <a:buClrTx/>
              <a:buSzTx/>
              <a:buNone/>
              <a:defRPr/>
            </a:pPr>
            <a:r>
              <a:rPr lang="en-US" altLang="en-US" b="1">
                <a:solidFill>
                  <a:srgbClr val="FFFFFF"/>
                </a:solidFill>
                <a:latin typeface="Calibri" panose="020F0502020204030204" pitchFamily="34" charset="0"/>
                <a:cs typeface="Arial" panose="020B0604020202020204" pitchFamily="34" charset="0"/>
              </a:rPr>
              <a:t>Applications</a:t>
            </a:r>
          </a:p>
        </p:txBody>
      </p:sp>
      <p:grpSp>
        <p:nvGrpSpPr>
          <p:cNvPr id="50" name="Group 1"/>
          <p:cNvGrpSpPr>
            <a:grpSpLocks/>
          </p:cNvGrpSpPr>
          <p:nvPr/>
        </p:nvGrpSpPr>
        <p:grpSpPr bwMode="auto">
          <a:xfrm>
            <a:off x="140626" y="1762010"/>
            <a:ext cx="448615" cy="3152607"/>
            <a:chOff x="140164" y="2009878"/>
            <a:chExt cx="448541" cy="3154363"/>
          </a:xfrm>
        </p:grpSpPr>
        <p:sp>
          <p:nvSpPr>
            <p:cNvPr id="51" name="Line 43"/>
            <p:cNvSpPr>
              <a:spLocks noChangeShapeType="1"/>
            </p:cNvSpPr>
            <p:nvPr/>
          </p:nvSpPr>
          <p:spPr bwMode="auto">
            <a:xfrm>
              <a:off x="480755" y="2009878"/>
              <a:ext cx="0" cy="3154363"/>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2" name="Line 44"/>
            <p:cNvSpPr>
              <a:spLocks noChangeShapeType="1"/>
            </p:cNvSpPr>
            <p:nvPr/>
          </p:nvSpPr>
          <p:spPr bwMode="auto">
            <a:xfrm>
              <a:off x="474405" y="2013053"/>
              <a:ext cx="114300"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3" name="Line 45"/>
            <p:cNvSpPr>
              <a:spLocks noChangeShapeType="1"/>
            </p:cNvSpPr>
            <p:nvPr/>
          </p:nvSpPr>
          <p:spPr bwMode="auto">
            <a:xfrm>
              <a:off x="474405" y="5162653"/>
              <a:ext cx="114300"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4" name="Line 46"/>
            <p:cNvSpPr>
              <a:spLocks noChangeShapeType="1"/>
            </p:cNvSpPr>
            <p:nvPr/>
          </p:nvSpPr>
          <p:spPr bwMode="auto">
            <a:xfrm>
              <a:off x="366455" y="3603728"/>
              <a:ext cx="114300"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5" name="Text Box 47"/>
            <p:cNvSpPr txBox="1">
              <a:spLocks noChangeArrowheads="1"/>
            </p:cNvSpPr>
            <p:nvPr/>
          </p:nvSpPr>
          <p:spPr bwMode="auto">
            <a:xfrm rot="16200000">
              <a:off x="-299860" y="3477744"/>
              <a:ext cx="1166375" cy="2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22" tIns="50362" rIns="100722" bIns="5036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1F497D"/>
                  </a:solidFill>
                  <a:latin typeface="Calibri" panose="020F0502020204030204" pitchFamily="34" charset="0"/>
                  <a:cs typeface="Arial" panose="020B0604020202020204" pitchFamily="34" charset="0"/>
                </a:rPr>
                <a:t>Client Manages</a:t>
              </a:r>
            </a:p>
          </p:txBody>
        </p:sp>
      </p:grpSp>
      <p:grpSp>
        <p:nvGrpSpPr>
          <p:cNvPr id="56" name="Group 48"/>
          <p:cNvGrpSpPr>
            <a:grpSpLocks/>
          </p:cNvGrpSpPr>
          <p:nvPr/>
        </p:nvGrpSpPr>
        <p:grpSpPr bwMode="auto">
          <a:xfrm rot="10800000">
            <a:off x="8681542" y="1780724"/>
            <a:ext cx="223306" cy="3152607"/>
            <a:chOff x="346" y="1642"/>
            <a:chExt cx="140" cy="1987"/>
          </a:xfrm>
        </p:grpSpPr>
        <p:sp>
          <p:nvSpPr>
            <p:cNvPr id="57" name="Line 49"/>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8" name="Line 50"/>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59" name="Line 51"/>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60" name="Line 52"/>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grpSp>
      <p:sp>
        <p:nvSpPr>
          <p:cNvPr id="61" name="Text Box 53"/>
          <p:cNvSpPr txBox="1">
            <a:spLocks noChangeArrowheads="1"/>
          </p:cNvSpPr>
          <p:nvPr/>
        </p:nvSpPr>
        <p:spPr bwMode="auto">
          <a:xfrm rot="5400000">
            <a:off x="8087966" y="3182013"/>
            <a:ext cx="1789356" cy="27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4" tIns="45672" rIns="91344" bIns="4567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00B4F0"/>
                </a:solidFill>
                <a:latin typeface="Calibri" panose="020F0502020204030204" pitchFamily="34" charset="0"/>
                <a:cs typeface="Arial" panose="020B0604020202020204" pitchFamily="34" charset="0"/>
              </a:rPr>
              <a:t>Vendor Manages in Cloud</a:t>
            </a:r>
          </a:p>
        </p:txBody>
      </p:sp>
      <p:grpSp>
        <p:nvGrpSpPr>
          <p:cNvPr id="62" name="Group 54"/>
          <p:cNvGrpSpPr>
            <a:grpSpLocks/>
          </p:cNvGrpSpPr>
          <p:nvPr/>
        </p:nvGrpSpPr>
        <p:grpSpPr bwMode="auto">
          <a:xfrm>
            <a:off x="2509670" y="1762010"/>
            <a:ext cx="221865" cy="1736093"/>
            <a:chOff x="346" y="1642"/>
            <a:chExt cx="140" cy="1987"/>
          </a:xfrm>
        </p:grpSpPr>
        <p:sp>
          <p:nvSpPr>
            <p:cNvPr id="63" name="Line 55"/>
            <p:cNvSpPr>
              <a:spLocks noChangeShapeType="1"/>
            </p:cNvSpPr>
            <p:nvPr/>
          </p:nvSpPr>
          <p:spPr bwMode="auto">
            <a:xfrm>
              <a:off x="418" y="1642"/>
              <a:ext cx="0" cy="1987"/>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64" name="Line 56"/>
            <p:cNvSpPr>
              <a:spLocks noChangeShapeType="1"/>
            </p:cNvSpPr>
            <p:nvPr/>
          </p:nvSpPr>
          <p:spPr bwMode="auto">
            <a:xfrm>
              <a:off x="414" y="1644"/>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65" name="Line 57"/>
            <p:cNvSpPr>
              <a:spLocks noChangeShapeType="1"/>
            </p:cNvSpPr>
            <p:nvPr/>
          </p:nvSpPr>
          <p:spPr bwMode="auto">
            <a:xfrm>
              <a:off x="414" y="3628"/>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66" name="Line 58"/>
            <p:cNvSpPr>
              <a:spLocks noChangeShapeType="1"/>
            </p:cNvSpPr>
            <p:nvPr/>
          </p:nvSpPr>
          <p:spPr bwMode="auto">
            <a:xfrm>
              <a:off x="346" y="2646"/>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grpSp>
      <p:grpSp>
        <p:nvGrpSpPr>
          <p:cNvPr id="67" name="Group 59"/>
          <p:cNvGrpSpPr>
            <a:grpSpLocks/>
          </p:cNvGrpSpPr>
          <p:nvPr/>
        </p:nvGrpSpPr>
        <p:grpSpPr bwMode="auto">
          <a:xfrm>
            <a:off x="4633229" y="1762005"/>
            <a:ext cx="223306" cy="667950"/>
            <a:chOff x="346" y="1642"/>
            <a:chExt cx="140" cy="1987"/>
          </a:xfrm>
        </p:grpSpPr>
        <p:sp>
          <p:nvSpPr>
            <p:cNvPr id="68" name="Line 60"/>
            <p:cNvSpPr>
              <a:spLocks noChangeShapeType="1"/>
            </p:cNvSpPr>
            <p:nvPr/>
          </p:nvSpPr>
          <p:spPr bwMode="auto">
            <a:xfrm>
              <a:off x="418" y="1642"/>
              <a:ext cx="0" cy="1987"/>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69" name="Line 61"/>
            <p:cNvSpPr>
              <a:spLocks noChangeShapeType="1"/>
            </p:cNvSpPr>
            <p:nvPr/>
          </p:nvSpPr>
          <p:spPr bwMode="auto">
            <a:xfrm>
              <a:off x="414" y="1644"/>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0" name="Line 62"/>
            <p:cNvSpPr>
              <a:spLocks noChangeShapeType="1"/>
            </p:cNvSpPr>
            <p:nvPr/>
          </p:nvSpPr>
          <p:spPr bwMode="auto">
            <a:xfrm>
              <a:off x="414" y="3628"/>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1" name="Line 63"/>
            <p:cNvSpPr>
              <a:spLocks noChangeShapeType="1"/>
            </p:cNvSpPr>
            <p:nvPr/>
          </p:nvSpPr>
          <p:spPr bwMode="auto">
            <a:xfrm>
              <a:off x="346" y="2646"/>
              <a:ext cx="72" cy="0"/>
            </a:xfrm>
            <a:prstGeom prst="line">
              <a:avLst/>
            </a:prstGeom>
            <a:noFill/>
            <a:ln w="19050">
              <a:solidFill>
                <a:srgbClr val="1F497D"/>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grpSp>
      <p:grpSp>
        <p:nvGrpSpPr>
          <p:cNvPr id="72" name="Group 64"/>
          <p:cNvGrpSpPr>
            <a:grpSpLocks/>
          </p:cNvGrpSpPr>
          <p:nvPr/>
        </p:nvGrpSpPr>
        <p:grpSpPr bwMode="auto">
          <a:xfrm rot="10800000">
            <a:off x="6520525" y="2465948"/>
            <a:ext cx="221865" cy="2467383"/>
            <a:chOff x="346" y="1642"/>
            <a:chExt cx="140" cy="1987"/>
          </a:xfrm>
        </p:grpSpPr>
        <p:sp>
          <p:nvSpPr>
            <p:cNvPr id="73" name="Line 65"/>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4" name="Line 66"/>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5" name="Line 67"/>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6" name="Line 68"/>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grpSp>
      <p:grpSp>
        <p:nvGrpSpPr>
          <p:cNvPr id="77" name="Group 69"/>
          <p:cNvGrpSpPr>
            <a:grpSpLocks/>
          </p:cNvGrpSpPr>
          <p:nvPr/>
        </p:nvGrpSpPr>
        <p:grpSpPr bwMode="auto">
          <a:xfrm rot="10800000">
            <a:off x="4405606" y="3562878"/>
            <a:ext cx="221865" cy="1370448"/>
            <a:chOff x="346" y="1642"/>
            <a:chExt cx="140" cy="1987"/>
          </a:xfrm>
        </p:grpSpPr>
        <p:sp>
          <p:nvSpPr>
            <p:cNvPr id="78" name="Line 70"/>
            <p:cNvSpPr>
              <a:spLocks noChangeShapeType="1"/>
            </p:cNvSpPr>
            <p:nvPr/>
          </p:nvSpPr>
          <p:spPr bwMode="auto">
            <a:xfrm>
              <a:off x="418" y="1642"/>
              <a:ext cx="0" cy="1987"/>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79" name="Line 71"/>
            <p:cNvSpPr>
              <a:spLocks noChangeShapeType="1"/>
            </p:cNvSpPr>
            <p:nvPr/>
          </p:nvSpPr>
          <p:spPr bwMode="auto">
            <a:xfrm>
              <a:off x="414" y="1644"/>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80" name="Line 72"/>
            <p:cNvSpPr>
              <a:spLocks noChangeShapeType="1"/>
            </p:cNvSpPr>
            <p:nvPr/>
          </p:nvSpPr>
          <p:spPr bwMode="auto">
            <a:xfrm>
              <a:off x="414" y="3628"/>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sp>
          <p:nvSpPr>
            <p:cNvPr id="81" name="Line 73"/>
            <p:cNvSpPr>
              <a:spLocks noChangeShapeType="1"/>
            </p:cNvSpPr>
            <p:nvPr/>
          </p:nvSpPr>
          <p:spPr bwMode="auto">
            <a:xfrm>
              <a:off x="346" y="2646"/>
              <a:ext cx="72" cy="0"/>
            </a:xfrm>
            <a:prstGeom prst="line">
              <a:avLst/>
            </a:prstGeom>
            <a:noFill/>
            <a:ln w="19050">
              <a:solidFill>
                <a:srgbClr val="00B4F0">
                  <a:alpha val="59999"/>
                </a:srgbClr>
              </a:solidFill>
              <a:round/>
              <a:headEnd/>
              <a:tailEnd/>
            </a:ln>
            <a:extLst>
              <a:ext uri="{909E8E84-426E-40DD-AFC4-6F175D3DCCD1}">
                <a14:hiddenFill xmlns:a14="http://schemas.microsoft.com/office/drawing/2010/main">
                  <a:noFill/>
                </a14:hiddenFill>
              </a:ext>
            </a:extLst>
          </p:spPr>
          <p:txBody>
            <a:bodyPr/>
            <a:lstStyle/>
            <a:p>
              <a:pPr defTabSz="414633" eaLnBrk="0" fontAlgn="base" hangingPunct="0">
                <a:spcBef>
                  <a:spcPct val="0"/>
                </a:spcBef>
                <a:spcAft>
                  <a:spcPct val="0"/>
                </a:spcAft>
              </a:pPr>
              <a:endParaRPr lang="en-US">
                <a:solidFill>
                  <a:srgbClr val="FFFFFF"/>
                </a:solidFill>
                <a:ea typeface="Microsoft YaHei" pitchFamily="34" charset="-122"/>
              </a:endParaRPr>
            </a:p>
          </p:txBody>
        </p:sp>
      </p:grpSp>
      <p:sp>
        <p:nvSpPr>
          <p:cNvPr id="82" name="Text Box 74"/>
          <p:cNvSpPr txBox="1">
            <a:spLocks noChangeArrowheads="1"/>
          </p:cNvSpPr>
          <p:nvPr/>
        </p:nvSpPr>
        <p:spPr bwMode="auto">
          <a:xfrm rot="5400000">
            <a:off x="5926227" y="3515266"/>
            <a:ext cx="1787917" cy="27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4" tIns="45672" rIns="91344" bIns="4567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00B4F0"/>
                </a:solidFill>
                <a:latin typeface="Calibri" panose="020F0502020204030204" pitchFamily="34" charset="0"/>
                <a:cs typeface="Arial" panose="020B0604020202020204" pitchFamily="34" charset="0"/>
              </a:rPr>
              <a:t>Vendor Manages in Cloud</a:t>
            </a:r>
          </a:p>
        </p:txBody>
      </p:sp>
      <p:sp>
        <p:nvSpPr>
          <p:cNvPr id="83" name="Text Box 75"/>
          <p:cNvSpPr txBox="1">
            <a:spLocks noChangeArrowheads="1"/>
          </p:cNvSpPr>
          <p:nvPr/>
        </p:nvSpPr>
        <p:spPr bwMode="auto">
          <a:xfrm rot="5400000">
            <a:off x="3830758" y="3975200"/>
            <a:ext cx="1789357" cy="27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4" tIns="45672" rIns="91344" bIns="4567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00B4F0"/>
                </a:solidFill>
                <a:latin typeface="Calibri" panose="020F0502020204030204" pitchFamily="34" charset="0"/>
                <a:cs typeface="Arial" panose="020B0604020202020204" pitchFamily="34" charset="0"/>
              </a:rPr>
              <a:t>Vendor Manages in Cloud</a:t>
            </a:r>
          </a:p>
        </p:txBody>
      </p:sp>
      <p:sp>
        <p:nvSpPr>
          <p:cNvPr id="84" name="Text Box 76"/>
          <p:cNvSpPr txBox="1">
            <a:spLocks noChangeArrowheads="1"/>
          </p:cNvSpPr>
          <p:nvPr/>
        </p:nvSpPr>
        <p:spPr bwMode="auto">
          <a:xfrm rot="-5400000">
            <a:off x="1853167" y="2496067"/>
            <a:ext cx="1145879" cy="27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4" tIns="45672" rIns="91344" bIns="4567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1F497D"/>
                </a:solidFill>
                <a:latin typeface="Calibri" panose="020F0502020204030204" pitchFamily="34" charset="0"/>
                <a:cs typeface="Arial" panose="020B0604020202020204" pitchFamily="34" charset="0"/>
              </a:rPr>
              <a:t>Client Manages</a:t>
            </a:r>
          </a:p>
        </p:txBody>
      </p:sp>
      <p:sp>
        <p:nvSpPr>
          <p:cNvPr id="85" name="Text Box 77"/>
          <p:cNvSpPr txBox="1">
            <a:spLocks noChangeArrowheads="1"/>
          </p:cNvSpPr>
          <p:nvPr/>
        </p:nvSpPr>
        <p:spPr bwMode="auto">
          <a:xfrm rot="-5400000">
            <a:off x="3986099" y="1975673"/>
            <a:ext cx="1147319" cy="27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4" tIns="45672" rIns="91344" bIns="45672">
            <a:spAutoFit/>
          </a:bodyPr>
          <a:lstStyle>
            <a:lvl1pPr eaLnBrk="0" hangingPunct="0">
              <a:lnSpc>
                <a:spcPct val="93000"/>
              </a:lnSpc>
              <a:spcBef>
                <a:spcPts val="1000"/>
              </a:spcBef>
              <a:buClr>
                <a:srgbClr val="000000"/>
              </a:buClr>
              <a:buSzPct val="100000"/>
              <a:buFont typeface="Wingdings" panose="05000000000000000000" pitchFamily="2" charset="2"/>
              <a:buBlip>
                <a:blip r:embed="rId2"/>
              </a:buBlip>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defRPr sz="1600">
                <a:solidFill>
                  <a:srgbClr val="FFFFFF"/>
                </a:solidFill>
                <a:latin typeface="Arial" panose="020B0604020202020204" pitchFamily="34" charset="0"/>
                <a:ea typeface="MS PGothic" panose="020B0600070205080204" pitchFamily="34" charset="-128"/>
              </a:defRPr>
            </a:lvl9pPr>
          </a:lstStyle>
          <a:p>
            <a:pPr defTabSz="414633" eaLnBrk="1" fontAlgn="base" hangingPunct="1">
              <a:lnSpc>
                <a:spcPct val="100000"/>
              </a:lnSpc>
              <a:spcBef>
                <a:spcPct val="0"/>
              </a:spcBef>
              <a:spcAft>
                <a:spcPct val="0"/>
              </a:spcAft>
              <a:buClrTx/>
              <a:buSzTx/>
              <a:buNone/>
              <a:defRPr/>
            </a:pPr>
            <a:r>
              <a:rPr lang="en-US" altLang="en-US" sz="1200">
                <a:solidFill>
                  <a:srgbClr val="1F497D"/>
                </a:solidFill>
                <a:latin typeface="Calibri" panose="020F0502020204030204" pitchFamily="34" charset="0"/>
                <a:cs typeface="Arial" panose="020B0604020202020204" pitchFamily="34" charset="0"/>
              </a:rPr>
              <a:t>Client Manages</a:t>
            </a:r>
          </a:p>
        </p:txBody>
      </p:sp>
    </p:spTree>
    <p:extLst>
      <p:ext uri="{BB962C8B-B14F-4D97-AF65-F5344CB8AC3E}">
        <p14:creationId xmlns:p14="http://schemas.microsoft.com/office/powerpoint/2010/main" val="15359062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09" name="Rectangle 1"/>
          <p:cNvSpPr txBox="1">
            <a:spLocks noChangeArrowheads="1"/>
          </p:cNvSpPr>
          <p:nvPr/>
        </p:nvSpPr>
        <p:spPr bwMode="auto">
          <a:xfrm>
            <a:off x="371696" y="595974"/>
            <a:ext cx="8756456" cy="39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203" rIns="0" bIns="0" anchor="ctr"/>
          <a:lstStyle>
            <a:lvl1pPr eaLnBrk="0" hangingPunct="0">
              <a:lnSpc>
                <a:spcPct val="93000"/>
              </a:lnSpc>
              <a:spcBef>
                <a:spcPts val="1000"/>
              </a:spcBef>
              <a:buClr>
                <a:srgbClr val="000000"/>
              </a:buClr>
              <a:buSzPct val="100000"/>
              <a:buFont typeface="Wingdings" panose="05000000000000000000" pitchFamily="2" charset="2"/>
              <a:buBlip>
                <a:blip r:embed="rId3"/>
              </a:buBlip>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defRPr>
            </a:lvl1pPr>
            <a:lvl2pPr marL="508000" indent="-161925" eaLnBrk="0" hangingPunct="0">
              <a:lnSpc>
                <a:spcPct val="93000"/>
              </a:lnSpc>
              <a:buClr>
                <a:srgbClr val="000000"/>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defRPr>
            </a:lvl2pPr>
            <a:lvl3pPr marL="854075" indent="-171450" eaLnBrk="0" hangingPunct="0">
              <a:lnSpc>
                <a:spcPct val="93000"/>
              </a:lnSpc>
              <a:buClr>
                <a:srgbClr val="000000"/>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000000"/>
                </a:solidFill>
                <a:latin typeface="Arial" panose="020B0604020202020204" pitchFamily="34" charset="0"/>
                <a:ea typeface="MS PGothic" panose="020B0600070205080204" pitchFamily="34" charset="-128"/>
              </a:defRPr>
            </a:lvl3pPr>
            <a:lvl4pPr marL="1201738" indent="-173038" eaLnBrk="0" hangingPunct="0">
              <a:lnSpc>
                <a:spcPct val="93000"/>
              </a:lnSpc>
              <a:spcBef>
                <a:spcPts val="400"/>
              </a:spcBef>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4pPr>
            <a:lvl5pPr marL="1538288" indent="-161925" eaLnBrk="0" hangingPunct="0">
              <a:lnSpc>
                <a:spcPct val="93000"/>
              </a:lnSpc>
              <a:spcBef>
                <a:spcPts val="400"/>
              </a:spcBef>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5pPr>
            <a:lvl6pPr marL="19954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6pPr>
            <a:lvl7pPr marL="24526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7pPr>
            <a:lvl8pPr marL="29098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8pPr>
            <a:lvl9pPr marL="3367088" indent="-161925" eaLnBrk="0" fontAlgn="base" hangingPunct="0">
              <a:lnSpc>
                <a:spcPct val="93000"/>
              </a:lnSpc>
              <a:spcBef>
                <a:spcPts val="400"/>
              </a:spcBef>
              <a:spcAft>
                <a:spcPct val="0"/>
              </a:spcAft>
              <a:buClr>
                <a:srgbClr val="FFFFFF"/>
              </a:buClr>
              <a:buSzPct val="10000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3613" algn="l"/>
                <a:tab pos="7772400" algn="l"/>
                <a:tab pos="8229600" algn="l"/>
                <a:tab pos="8686800" algn="l"/>
                <a:tab pos="9144000" algn="l"/>
              </a:tabLst>
              <a:defRPr sz="1600">
                <a:solidFill>
                  <a:srgbClr val="FFFFFF"/>
                </a:solidFill>
                <a:latin typeface="Arial" panose="020B0604020202020204" pitchFamily="34" charset="0"/>
                <a:ea typeface="MS PGothic" panose="020B0600070205080204" pitchFamily="34" charset="-128"/>
              </a:defRPr>
            </a:lvl9pPr>
          </a:lstStyle>
          <a:p>
            <a:pPr defTabSz="414737" eaLnBrk="1" fontAlgn="base" hangingPunct="1">
              <a:lnSpc>
                <a:spcPct val="100000"/>
              </a:lnSpc>
              <a:spcBef>
                <a:spcPct val="0"/>
              </a:spcBef>
              <a:spcAft>
                <a:spcPct val="0"/>
              </a:spcAft>
              <a:buClrTx/>
              <a:buSzTx/>
              <a:buNone/>
              <a:defRPr/>
            </a:pPr>
            <a:r>
              <a:rPr lang="en-US" altLang="en-US" sz="4000" b="1" dirty="0">
                <a:solidFill>
                  <a:srgbClr val="C00000"/>
                </a:solidFill>
                <a:effectLst>
                  <a:outerShdw blurRad="31750" dist="25400" dir="5400000" algn="tl" rotWithShape="0">
                    <a:srgbClr val="000000">
                      <a:alpha val="25000"/>
                    </a:srgbClr>
                  </a:outerShdw>
                </a:effectLst>
                <a:latin typeface="+mj-lt"/>
                <a:ea typeface="+mj-ea"/>
                <a:cs typeface="+mj-cs"/>
              </a:rPr>
              <a:t>Pizza Service Models</a:t>
            </a:r>
          </a:p>
        </p:txBody>
      </p:sp>
      <p:pic>
        <p:nvPicPr>
          <p:cNvPr id="168963" name="Picture 90" descr="http://www.ektron.com/assets/0/75/132/2147483682/2b35a8f4-f28d-4e06-8b65-c0027e44a127.jpeg"/>
          <p:cNvPicPr>
            <a:picLocks noChangeAspect="1" noChangeArrowheads="1"/>
          </p:cNvPicPr>
          <p:nvPr/>
        </p:nvPicPr>
        <p:blipFill>
          <a:blip r:embed="rId4">
            <a:extLst>
              <a:ext uri="{28A0092B-C50C-407E-A947-70E740481C1C}">
                <a14:useLocalDpi xmlns:a14="http://schemas.microsoft.com/office/drawing/2010/main" val="0"/>
              </a:ext>
            </a:extLst>
          </a:blip>
          <a:srcRect t="7112"/>
          <a:stretch>
            <a:fillRect/>
          </a:stretch>
        </p:blipFill>
        <p:spPr bwMode="auto">
          <a:xfrm>
            <a:off x="975343" y="1286955"/>
            <a:ext cx="7269674" cy="541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846033"/>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algn="just" fontAlgn="base"/>
            <a:r>
              <a:rPr lang="en-US" sz="2400" b="1" dirty="0">
                <a:latin typeface="Times New Roman" panose="02020603050405020304" pitchFamily="18" charset="0"/>
                <a:cs typeface="Times New Roman" panose="02020603050405020304" pitchFamily="18" charset="0"/>
              </a:rPr>
              <a:t>Scalability:</a:t>
            </a:r>
            <a:r>
              <a:rPr lang="en-US" sz="2400" dirty="0">
                <a:latin typeface="Times New Roman" panose="02020603050405020304" pitchFamily="18" charset="0"/>
                <a:cs typeface="Times New Roman" panose="02020603050405020304" pitchFamily="18" charset="0"/>
              </a:rPr>
              <a:t> With Cloud hosting, it is easy to grow and shrink the number and size of servers based on the need</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This is done by either increasing or decreasing the resources in the cloud</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ability to alter plans due to fluctuation in business size and needs is a superb benefit of cloud computing especially when experiencing a sudden growth in demand.</a:t>
            </a:r>
          </a:p>
          <a:p>
            <a:pPr algn="just" fontAlgn="base"/>
            <a:endParaRPr lang="en-US" sz="2400" b="1" dirty="0" smtClean="0">
              <a:latin typeface="Times New Roman" panose="02020603050405020304" pitchFamily="18" charset="0"/>
              <a:cs typeface="Times New Roman" panose="02020603050405020304" pitchFamily="18" charset="0"/>
            </a:endParaRPr>
          </a:p>
          <a:p>
            <a:pPr algn="just" fontAlgn="base"/>
            <a:r>
              <a:rPr lang="en-US" sz="2400" b="1" dirty="0" smtClean="0">
                <a:latin typeface="Times New Roman" panose="02020603050405020304" pitchFamily="18" charset="0"/>
                <a:cs typeface="Times New Roman" panose="02020603050405020304" pitchFamily="18" charset="0"/>
              </a:rPr>
              <a:t>Instant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Whatever you want is instantly available in the cloud.</a:t>
            </a: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Benefits of Cloud Hosting</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32598512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algn="just" fontAlgn="base"/>
            <a:r>
              <a:rPr lang="en-US" sz="2400" b="1" dirty="0">
                <a:latin typeface="Times New Roman" panose="02020603050405020304" pitchFamily="18" charset="0"/>
                <a:cs typeface="Times New Roman" panose="02020603050405020304" pitchFamily="18" charset="0"/>
              </a:rPr>
              <a:t>Save Money:</a:t>
            </a:r>
            <a:r>
              <a:rPr lang="en-US" sz="2400" dirty="0">
                <a:latin typeface="Times New Roman" panose="02020603050405020304" pitchFamily="18" charset="0"/>
                <a:cs typeface="Times New Roman" panose="02020603050405020304" pitchFamily="18" charset="0"/>
              </a:rPr>
              <a:t> An advantage of cloud computing is the reduction in hardware cost. Instead of purchasing in-house equipment, hardware needs are left to the vendor.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endParaRPr lang="en-US" sz="2400" dirty="0" smtClean="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companies that are growing rapidly, new hardware can be a large, expensive, and inconvenience. Cloud computing alleviates these issues because resources can be acquired quickly and easily. Even better, the cost of repairing or replacing equipment is passed to the vendors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Benefits of Cloud Hosting</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2274420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fontAlgn="base"/>
            <a:r>
              <a:rPr lang="en-US" sz="2400" dirty="0" smtClean="0">
                <a:latin typeface="Times New Roman" panose="02020603050405020304" pitchFamily="18" charset="0"/>
                <a:cs typeface="Times New Roman" panose="02020603050405020304" pitchFamily="18" charset="0"/>
              </a:rPr>
              <a:t>Along </a:t>
            </a:r>
            <a:r>
              <a:rPr lang="en-US" sz="2400" dirty="0">
                <a:latin typeface="Times New Roman" panose="02020603050405020304" pitchFamily="18" charset="0"/>
                <a:cs typeface="Times New Roman" panose="02020603050405020304" pitchFamily="18" charset="0"/>
              </a:rPr>
              <a:t>with purchase cost, off-site hardware cuts internal power costs and saves space. </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fontAlgn="base"/>
            <a:r>
              <a:rPr lang="en-US" sz="2400" dirty="0" smtClean="0">
                <a:latin typeface="Times New Roman" panose="02020603050405020304" pitchFamily="18" charset="0"/>
                <a:cs typeface="Times New Roman" panose="02020603050405020304" pitchFamily="18" charset="0"/>
              </a:rPr>
              <a:t>Large </a:t>
            </a:r>
            <a:r>
              <a:rPr lang="en-US" sz="2400" dirty="0">
                <a:latin typeface="Times New Roman" panose="02020603050405020304" pitchFamily="18" charset="0"/>
                <a:cs typeface="Times New Roman" panose="02020603050405020304" pitchFamily="18" charset="0"/>
              </a:rPr>
              <a:t>data centers can take up precious office space and produce a large amount of heat. Moving to cloud applications or storage can help maximize space and significantly cut energy expenditures.</a:t>
            </a: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Benefits of Cloud Hosting</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6951619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algn="just" fontAlgn="base"/>
            <a:r>
              <a:rPr lang="en-US" sz="2400" b="1" dirty="0">
                <a:latin typeface="Times New Roman" panose="02020603050405020304" pitchFamily="18" charset="0"/>
                <a:cs typeface="Times New Roman" panose="02020603050405020304" pitchFamily="18" charset="0"/>
              </a:rPr>
              <a:t>Reliability: </a:t>
            </a:r>
            <a:r>
              <a:rPr lang="en-US" sz="2400" dirty="0">
                <a:latin typeface="Times New Roman" panose="02020603050405020304" pitchFamily="18" charset="0"/>
                <a:cs typeface="Times New Roman" panose="02020603050405020304" pitchFamily="18" charset="0"/>
              </a:rPr>
              <a:t>Rather than being hosted on one single instances of a physical server, hosting is delivered on a virtual partition which draws its resource, such as disk space, from an extensive network of underlying physical servers. </a:t>
            </a:r>
            <a:endParaRPr lang="en-US" sz="2400" dirty="0" smtClean="0">
              <a:latin typeface="Times New Roman" panose="02020603050405020304" pitchFamily="18" charset="0"/>
              <a:cs typeface="Times New Roman" panose="02020603050405020304" pitchFamily="18" charset="0"/>
            </a:endParaRPr>
          </a:p>
          <a:p>
            <a:pPr algn="just" fontAlgn="base"/>
            <a:endParaRPr lang="en-US" sz="2400" dirty="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one server goes offline it will have no effect on availability, as the virtual servers will continue to pull resource from the remaining network of servers.</a:t>
            </a: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Benefits of Cloud Hosting</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30423164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algn="just" fontAlgn="base"/>
            <a:r>
              <a:rPr lang="en-US" sz="2400" b="1" dirty="0">
                <a:latin typeface="Times New Roman" panose="02020603050405020304" pitchFamily="18" charset="0"/>
                <a:cs typeface="Times New Roman" panose="02020603050405020304" pitchFamily="18" charset="0"/>
              </a:rPr>
              <a:t>Physical Security:</a:t>
            </a:r>
            <a:r>
              <a:rPr lang="en-US" sz="2400" dirty="0">
                <a:latin typeface="Times New Roman" panose="02020603050405020304" pitchFamily="18" charset="0"/>
                <a:cs typeface="Times New Roman" panose="02020603050405020304" pitchFamily="18" charset="0"/>
              </a:rPr>
              <a:t> The underlying physical servers are still housed within data </a:t>
            </a:r>
            <a:r>
              <a:rPr lang="en-US" sz="2400" dirty="0" err="1">
                <a:latin typeface="Times New Roman" panose="02020603050405020304" pitchFamily="18" charset="0"/>
                <a:cs typeface="Times New Roman" panose="02020603050405020304" pitchFamily="18" charset="0"/>
              </a:rPr>
              <a:t>centres</a:t>
            </a:r>
            <a:r>
              <a:rPr lang="en-US" sz="2400" dirty="0">
                <a:latin typeface="Times New Roman" panose="02020603050405020304" pitchFamily="18" charset="0"/>
                <a:cs typeface="Times New Roman" panose="02020603050405020304" pitchFamily="18" charset="0"/>
              </a:rPr>
              <a:t> and so benefit from the security measures that those facilities implement to prevent people accessing or disrupting them on-site</a:t>
            </a:r>
          </a:p>
          <a:p>
            <a:pPr algn="just" fontAlgn="base"/>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Benefits of Cloud Hosting</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4359977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buFont typeface="Arial" pitchFamily="34" charset="0"/>
              <a:buChar char="•"/>
              <a:defRPr/>
            </a:pPr>
            <a:r>
              <a:rPr lang="en-US" sz="2000" dirty="0" smtClean="0">
                <a:latin typeface="Times New Roman" pitchFamily="18" charset="0"/>
                <a:cs typeface="Times New Roman" pitchFamily="18" charset="0"/>
              </a:rPr>
              <a:t>Improved </a:t>
            </a:r>
            <a:r>
              <a:rPr lang="en-US" sz="2000" dirty="0" smtClean="0">
                <a:latin typeface="Times New Roman" pitchFamily="18" charset="0"/>
                <a:cs typeface="Times New Roman" pitchFamily="18" charset="0"/>
              </a:rPr>
              <a:t>performance</a:t>
            </a:r>
            <a:endParaRPr lang="en-US" sz="2000" dirty="0">
              <a:latin typeface="Times New Roman" pitchFamily="18" charset="0"/>
              <a:cs typeface="Times New Roman" pitchFamily="18" charset="0"/>
            </a:endParaRPr>
          </a:p>
          <a:p>
            <a:pPr marL="342784" indent="-342784">
              <a:buFont typeface="Arial" pitchFamily="34" charset="0"/>
              <a:buChar char="•"/>
              <a:defRPr/>
            </a:pPr>
            <a:r>
              <a:rPr lang="en-US" sz="2000" dirty="0">
                <a:latin typeface="Times New Roman" pitchFamily="18" charset="0"/>
                <a:cs typeface="Times New Roman" pitchFamily="18" charset="0"/>
              </a:rPr>
              <a:t>Reduced software costs</a:t>
            </a:r>
          </a:p>
          <a:p>
            <a:pPr marL="342784" indent="-342784">
              <a:buFont typeface="Arial" pitchFamily="34" charset="0"/>
              <a:buChar char="•"/>
              <a:defRPr/>
            </a:pPr>
            <a:r>
              <a:rPr lang="en-US" sz="2000" dirty="0">
                <a:latin typeface="Times New Roman" pitchFamily="18" charset="0"/>
                <a:cs typeface="Times New Roman" pitchFamily="18" charset="0"/>
              </a:rPr>
              <a:t>Instant software updates</a:t>
            </a:r>
          </a:p>
          <a:p>
            <a:pPr marL="342784" indent="-342784">
              <a:buFont typeface="Arial" pitchFamily="34" charset="0"/>
              <a:buChar char="•"/>
              <a:defRPr/>
            </a:pPr>
            <a:r>
              <a:rPr lang="en-US" sz="2000" dirty="0">
                <a:latin typeface="Times New Roman" pitchFamily="18" charset="0"/>
                <a:cs typeface="Times New Roman" pitchFamily="18" charset="0"/>
              </a:rPr>
              <a:t>Improved document format compatibility</a:t>
            </a:r>
          </a:p>
          <a:p>
            <a:pPr marL="342784" indent="-342784">
              <a:buFont typeface="Arial" pitchFamily="34" charset="0"/>
              <a:buChar char="•"/>
              <a:defRPr/>
            </a:pPr>
            <a:r>
              <a:rPr lang="en-US" sz="2000" dirty="0">
                <a:latin typeface="Times New Roman" pitchFamily="18" charset="0"/>
                <a:cs typeface="Times New Roman" pitchFamily="18" charset="0"/>
              </a:rPr>
              <a:t>Unlimited storage capacity</a:t>
            </a:r>
          </a:p>
          <a:p>
            <a:pPr marL="342784" indent="-342784">
              <a:buFont typeface="Arial" pitchFamily="34" charset="0"/>
              <a:buChar char="•"/>
              <a:defRPr/>
            </a:pPr>
            <a:r>
              <a:rPr lang="en-US" sz="2000" dirty="0">
                <a:latin typeface="Times New Roman" pitchFamily="18" charset="0"/>
                <a:cs typeface="Times New Roman" pitchFamily="18" charset="0"/>
              </a:rPr>
              <a:t>Increased data reliability</a:t>
            </a:r>
          </a:p>
          <a:p>
            <a:pPr marL="342784" indent="-342784">
              <a:buFont typeface="Arial" pitchFamily="34" charset="0"/>
              <a:buChar char="•"/>
              <a:defRPr/>
            </a:pPr>
            <a:r>
              <a:rPr lang="en-US" sz="2000" dirty="0">
                <a:latin typeface="Times New Roman" pitchFamily="18" charset="0"/>
                <a:cs typeface="Times New Roman" pitchFamily="18" charset="0"/>
              </a:rPr>
              <a:t>Universal document access</a:t>
            </a:r>
          </a:p>
          <a:p>
            <a:pPr marL="342784" indent="-342784">
              <a:buFont typeface="Arial" pitchFamily="34" charset="0"/>
              <a:buChar char="•"/>
              <a:defRPr/>
            </a:pPr>
            <a:r>
              <a:rPr lang="en-US" sz="2000" dirty="0">
                <a:latin typeface="Times New Roman" pitchFamily="18" charset="0"/>
                <a:cs typeface="Times New Roman" pitchFamily="18" charset="0"/>
              </a:rPr>
              <a:t>Latest version availability</a:t>
            </a:r>
          </a:p>
          <a:p>
            <a:pPr marL="342784" indent="-342784">
              <a:buFont typeface="Arial" pitchFamily="34" charset="0"/>
              <a:buChar char="•"/>
              <a:defRPr/>
            </a:pPr>
            <a:r>
              <a:rPr lang="en-US" sz="2000" dirty="0">
                <a:latin typeface="Times New Roman" pitchFamily="18" charset="0"/>
                <a:cs typeface="Times New Roman" pitchFamily="18" charset="0"/>
              </a:rPr>
              <a:t>Easier group collaboration</a:t>
            </a:r>
          </a:p>
          <a:p>
            <a:pPr marL="342784" indent="-342784">
              <a:buFont typeface="Arial" pitchFamily="34" charset="0"/>
              <a:buChar char="•"/>
              <a:defRPr/>
            </a:pPr>
            <a:r>
              <a:rPr lang="en-US" sz="2000" dirty="0">
                <a:latin typeface="Times New Roman" pitchFamily="18" charset="0"/>
                <a:cs typeface="Times New Roman" pitchFamily="18" charset="0"/>
              </a:rPr>
              <a:t>Device independence</a:t>
            </a:r>
          </a:p>
          <a:p>
            <a:pPr>
              <a:defRPr/>
            </a:pPr>
            <a:endParaRPr lang="en-US" sz="2400" b="1" dirty="0"/>
          </a:p>
          <a:p>
            <a:pPr>
              <a:defRPr/>
            </a:pPr>
            <a:endParaRPr lang="en-US" sz="2400" dirty="0"/>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a:solidFill>
                  <a:srgbClr val="C00000"/>
                </a:solidFill>
                <a:effectLst/>
                <a:latin typeface="Times New Roman" pitchFamily="18" charset="0"/>
                <a:cs typeface="Times New Roman" pitchFamily="18" charset="0"/>
              </a:rPr>
              <a:t> </a:t>
            </a:r>
            <a:r>
              <a:rPr lang="en-US" sz="4000" dirty="0" smtClean="0">
                <a:solidFill>
                  <a:srgbClr val="C00000"/>
                </a:solidFill>
                <a:effectLst/>
                <a:latin typeface="Times New Roman" pitchFamily="18" charset="0"/>
                <a:cs typeface="Times New Roman" pitchFamily="18" charset="0"/>
              </a:rPr>
              <a:t>List of Advantages</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9055691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598816" lvl="1" indent="-342784">
              <a:buFont typeface="Arial" pitchFamily="34" charset="0"/>
              <a:buChar char="•"/>
              <a:defRPr/>
            </a:pPr>
            <a:r>
              <a:rPr lang="en-US" sz="1600" dirty="0">
                <a:latin typeface="Times New Roman" pitchFamily="18" charset="0"/>
                <a:cs typeface="Times New Roman" pitchFamily="18" charset="0"/>
              </a:rPr>
              <a:t>Requires a constant Internet connection</a:t>
            </a:r>
          </a:p>
          <a:p>
            <a:pPr marL="598816" lvl="1" indent="-342784">
              <a:buFont typeface="Arial" pitchFamily="34" charset="0"/>
              <a:buChar char="•"/>
              <a:defRPr/>
            </a:pPr>
            <a:r>
              <a:rPr lang="en-US" sz="1600" dirty="0">
                <a:latin typeface="Times New Roman" pitchFamily="18" charset="0"/>
                <a:cs typeface="Times New Roman" pitchFamily="18" charset="0"/>
              </a:rPr>
              <a:t>Does not work well with low-speed connections</a:t>
            </a:r>
          </a:p>
          <a:p>
            <a:pPr marL="598816" lvl="1" indent="-342784">
              <a:buFont typeface="Arial" pitchFamily="34" charset="0"/>
              <a:buChar char="•"/>
              <a:defRPr/>
            </a:pPr>
            <a:r>
              <a:rPr lang="en-US" sz="1600" dirty="0">
                <a:latin typeface="Times New Roman" pitchFamily="18" charset="0"/>
                <a:cs typeface="Times New Roman" pitchFamily="18" charset="0"/>
              </a:rPr>
              <a:t>Features might be limited</a:t>
            </a:r>
          </a:p>
          <a:p>
            <a:pPr marL="598816" lvl="1" indent="-342784">
              <a:buFont typeface="Arial" pitchFamily="34" charset="0"/>
              <a:buChar char="•"/>
              <a:defRPr/>
            </a:pPr>
            <a:r>
              <a:rPr lang="en-US" sz="1600" dirty="0">
                <a:latin typeface="Times New Roman" pitchFamily="18" charset="0"/>
                <a:cs typeface="Times New Roman" pitchFamily="18" charset="0"/>
              </a:rPr>
              <a:t>Can be slow</a:t>
            </a:r>
          </a:p>
          <a:p>
            <a:pPr marL="598816" lvl="1" indent="-342784">
              <a:buFont typeface="Arial" pitchFamily="34" charset="0"/>
              <a:buChar char="•"/>
              <a:defRPr/>
            </a:pPr>
            <a:r>
              <a:rPr lang="en-US" sz="1600" dirty="0">
                <a:latin typeface="Times New Roman" pitchFamily="18" charset="0"/>
                <a:cs typeface="Times New Roman" pitchFamily="18" charset="0"/>
              </a:rPr>
              <a:t>Stored data can be lost</a:t>
            </a:r>
          </a:p>
          <a:p>
            <a:pPr marL="598816" lvl="1" indent="-342784">
              <a:buFont typeface="Arial" pitchFamily="34" charset="0"/>
              <a:buChar char="•"/>
              <a:defRPr/>
            </a:pPr>
            <a:r>
              <a:rPr lang="en-US" sz="1600" dirty="0">
                <a:latin typeface="Times New Roman" pitchFamily="18" charset="0"/>
                <a:cs typeface="Times New Roman" pitchFamily="18" charset="0"/>
              </a:rPr>
              <a:t>Stored data might not be secure</a:t>
            </a:r>
          </a:p>
          <a:p>
            <a:pPr lvl="1">
              <a:defRPr/>
            </a:pPr>
            <a:endParaRPr lang="en-US" sz="1600" dirty="0">
              <a:latin typeface="Times New Roman" pitchFamily="18" charset="0"/>
              <a:cs typeface="Times New Roman"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List of Disadvantages</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2456339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rmAutofit/>
          </a:bodyPr>
          <a:lstStyle/>
          <a:p>
            <a:r>
              <a:rPr lang="en-US" altLang="en-US" sz="2400" b="1" dirty="0">
                <a:latin typeface="Times New Roman" panose="02020603050405020304" pitchFamily="18" charset="0"/>
                <a:cs typeface="Times New Roman" panose="02020603050405020304" pitchFamily="18" charset="0"/>
              </a:rPr>
              <a:t>Cloud Computing </a:t>
            </a:r>
            <a:r>
              <a:rPr lang="en-US" altLang="en-US" sz="2400" dirty="0">
                <a:latin typeface="Times New Roman" panose="02020603050405020304" pitchFamily="18" charset="0"/>
                <a:cs typeface="Times New Roman" panose="02020603050405020304" pitchFamily="18" charset="0"/>
              </a:rPr>
              <a:t>refers to </a:t>
            </a:r>
            <a:r>
              <a:rPr lang="en-US" altLang="en-US" sz="2400" b="1" dirty="0">
                <a:latin typeface="Times New Roman" panose="02020603050405020304" pitchFamily="18" charset="0"/>
                <a:cs typeface="Times New Roman" panose="02020603050405020304" pitchFamily="18" charset="0"/>
              </a:rPr>
              <a:t>manipulating, configuring, </a:t>
            </a:r>
            <a:r>
              <a:rPr lang="en-US" altLang="en-US" sz="2400" dirty="0">
                <a:latin typeface="Times New Roman" panose="02020603050405020304" pitchFamily="18" charset="0"/>
                <a:cs typeface="Times New Roman" panose="02020603050405020304" pitchFamily="18" charset="0"/>
              </a:rPr>
              <a:t>and </a:t>
            </a:r>
            <a:r>
              <a:rPr lang="en-US" altLang="en-US" sz="2400" b="1" dirty="0">
                <a:latin typeface="Times New Roman" panose="02020603050405020304" pitchFamily="18" charset="0"/>
                <a:cs typeface="Times New Roman" panose="02020603050405020304" pitchFamily="18" charset="0"/>
              </a:rPr>
              <a:t>accessing </a:t>
            </a:r>
            <a:r>
              <a:rPr lang="en-US" altLang="en-US" sz="2400" dirty="0">
                <a:latin typeface="Times New Roman" panose="02020603050405020304" pitchFamily="18" charset="0"/>
                <a:cs typeface="Times New Roman" panose="02020603050405020304" pitchFamily="18" charset="0"/>
              </a:rPr>
              <a:t>the applications online.</a:t>
            </a:r>
          </a:p>
          <a:p>
            <a:r>
              <a:rPr lang="en-US" altLang="en-US" sz="2400" dirty="0">
                <a:latin typeface="Times New Roman" panose="02020603050405020304" pitchFamily="18" charset="0"/>
                <a:cs typeface="Times New Roman" panose="02020603050405020304" pitchFamily="18" charset="0"/>
              </a:rPr>
              <a:t>It offers online data storage, infrastructure and application.</a:t>
            </a:r>
          </a:p>
          <a:p>
            <a:endParaRPr lang="en-US" altLang="en-US" sz="2400" dirty="0">
              <a:latin typeface="Times New Roman" panose="02020603050405020304" pitchFamily="18" charset="0"/>
              <a:cs typeface="Times New Roman" panose="02020603050405020304" pitchFamily="18" charset="0"/>
            </a:endParaRPr>
          </a:p>
          <a:p>
            <a:pPr>
              <a:spcBef>
                <a:spcPts val="1950"/>
              </a:spcBef>
            </a:pPr>
            <a:r>
              <a:rPr lang="en-US" altLang="en-US" sz="2400" b="1" dirty="0">
                <a:latin typeface="Times New Roman" panose="02020603050405020304" pitchFamily="18" charset="0"/>
                <a:cs typeface="Times New Roman" panose="02020603050405020304" pitchFamily="18" charset="0"/>
              </a:rPr>
              <a:t>Cloud Computing </a:t>
            </a:r>
            <a:r>
              <a:rPr lang="en-US" altLang="en-US" sz="2400" dirty="0">
                <a:latin typeface="Times New Roman" panose="02020603050405020304" pitchFamily="18" charset="0"/>
                <a:cs typeface="Times New Roman" panose="02020603050405020304" pitchFamily="18" charset="0"/>
              </a:rPr>
              <a:t>is both a combination of software and hardware based computing resources delivered as a network service.</a:t>
            </a:r>
          </a:p>
        </p:txBody>
      </p:sp>
      <p:sp>
        <p:nvSpPr>
          <p:cNvPr id="2" name="Title 1"/>
          <p:cNvSpPr>
            <a:spLocks noGrp="1"/>
          </p:cNvSpPr>
          <p:nvPr>
            <p:ph type="title"/>
          </p:nvPr>
        </p:nvSpPr>
        <p:spPr>
          <a:xfrm>
            <a:off x="457200" y="0"/>
            <a:ext cx="8229600" cy="1143000"/>
          </a:xfrm>
        </p:spPr>
        <p:txBody>
          <a:bodyPr>
            <a:normAutofit/>
          </a:bodyPr>
          <a:lstStyle/>
          <a:p>
            <a:pPr algn="ctr"/>
            <a:r>
              <a:rPr lang="en-US" sz="4000" dirty="0">
                <a:solidFill>
                  <a:srgbClr val="C00000"/>
                </a:solidFill>
                <a:effectLst/>
                <a:latin typeface="Times New Roman" panose="02020603050405020304" pitchFamily="18" charset="0"/>
                <a:cs typeface="Times New Roman" panose="02020603050405020304" pitchFamily="18" charset="0"/>
              </a:rPr>
              <a:t>What is Cloud Computing?</a:t>
            </a:r>
            <a:endParaRPr lang="en-US" sz="37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0896536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566928" indent="-457200" fontAlgn="base">
              <a:buFont typeface="+mj-lt"/>
              <a:buAutoNum type="arabicPeriod"/>
            </a:pPr>
            <a:r>
              <a:rPr lang="en-US" sz="2200" dirty="0" smtClean="0">
                <a:latin typeface="Times New Roman" panose="02020603050405020304" pitchFamily="18" charset="0"/>
                <a:cs typeface="Times New Roman" panose="02020603050405020304" pitchFamily="18" charset="0"/>
              </a:rPr>
              <a:t>Data Security and Privacy</a:t>
            </a:r>
          </a:p>
          <a:p>
            <a:pPr marL="566928" indent="-457200" fontAlgn="base">
              <a:buFont typeface="+mj-lt"/>
              <a:buAutoNum type="arabicPeriod"/>
            </a:pPr>
            <a:r>
              <a:rPr lang="en-US" sz="2200" dirty="0">
                <a:latin typeface="Times New Roman" panose="02020603050405020304" pitchFamily="18" charset="0"/>
                <a:cs typeface="Times New Roman" panose="02020603050405020304" pitchFamily="18" charset="0"/>
              </a:rPr>
              <a:t>Cost Management</a:t>
            </a:r>
          </a:p>
          <a:p>
            <a:pPr marL="566928" indent="-457200" fontAlgn="base">
              <a:buFont typeface="+mj-lt"/>
              <a:buAutoNum type="arabicPeriod"/>
            </a:pPr>
            <a:r>
              <a:rPr lang="en-US" sz="2200" dirty="0" smtClean="0">
                <a:latin typeface="Times New Roman" panose="02020603050405020304" pitchFamily="18" charset="0"/>
                <a:cs typeface="Times New Roman" panose="02020603050405020304" pitchFamily="18" charset="0"/>
              </a:rPr>
              <a:t>Multi-Cloud </a:t>
            </a:r>
            <a:r>
              <a:rPr lang="en-US" sz="2200" dirty="0">
                <a:latin typeface="Times New Roman" panose="02020603050405020304" pitchFamily="18" charset="0"/>
                <a:cs typeface="Times New Roman" panose="02020603050405020304" pitchFamily="18" charset="0"/>
              </a:rPr>
              <a:t>Environments</a:t>
            </a:r>
          </a:p>
          <a:p>
            <a:pPr marL="566928" indent="-457200" fontAlgn="base">
              <a:buFont typeface="+mj-lt"/>
              <a:buAutoNum type="arabicPeriod"/>
            </a:pPr>
            <a:r>
              <a:rPr lang="en-US" sz="2200" dirty="0">
                <a:latin typeface="Times New Roman" panose="02020603050405020304" pitchFamily="18" charset="0"/>
                <a:cs typeface="Times New Roman" panose="02020603050405020304" pitchFamily="18" charset="0"/>
              </a:rPr>
              <a:t>Performance Challenges</a:t>
            </a:r>
          </a:p>
          <a:p>
            <a:pPr marL="566928" indent="-457200" fontAlgn="base">
              <a:buFont typeface="+mj-lt"/>
              <a:buAutoNum type="arabicPeriod"/>
            </a:pPr>
            <a:r>
              <a:rPr lang="en-US" sz="2200" dirty="0">
                <a:latin typeface="Times New Roman" panose="02020603050405020304" pitchFamily="18" charset="0"/>
                <a:cs typeface="Times New Roman" panose="02020603050405020304" pitchFamily="18" charset="0"/>
              </a:rPr>
              <a:t>Interoperability and Flexibility</a:t>
            </a:r>
          </a:p>
          <a:p>
            <a:pPr marL="566928" indent="-457200" fontAlgn="base">
              <a:buFont typeface="+mj-lt"/>
              <a:buAutoNum type="arabicPeriod"/>
            </a:pPr>
            <a:r>
              <a:rPr lang="en-US" sz="2200" dirty="0">
                <a:latin typeface="Times New Roman" panose="02020603050405020304" pitchFamily="18" charset="0"/>
                <a:cs typeface="Times New Roman" panose="02020603050405020304" pitchFamily="18" charset="0"/>
              </a:rPr>
              <a:t>High Dependence on Network</a:t>
            </a:r>
          </a:p>
          <a:p>
            <a:pPr marL="566928" indent="-457200" fontAlgn="base">
              <a:buFont typeface="+mj-lt"/>
              <a:buAutoNum type="arabicPeriod"/>
            </a:pPr>
            <a:r>
              <a:rPr lang="en-US" sz="2200" dirty="0">
                <a:latin typeface="Times New Roman" panose="02020603050405020304" pitchFamily="18" charset="0"/>
                <a:cs typeface="Times New Roman" panose="02020603050405020304" pitchFamily="18" charset="0"/>
              </a:rPr>
              <a:t>Lack of Knowledge and Expertise</a:t>
            </a:r>
          </a:p>
          <a:p>
            <a:pPr marL="566928" indent="-457200" fontAlgn="base">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566928" indent="-457200" fontAlgn="base">
              <a:buFont typeface="+mj-lt"/>
              <a:buAutoNum type="arabicPeriod"/>
            </a:pPr>
            <a:endParaRPr lang="en-US" sz="22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anose="02020603050405020304" pitchFamily="18" charset="0"/>
                <a:cs typeface="Times New Roman" pitchFamily="18" charset="0"/>
              </a:rPr>
              <a:t>Challenges of Cloud</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5047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a:latin typeface="Times New Roman" panose="02020603050405020304" pitchFamily="18" charset="0"/>
                <a:cs typeface="Times New Roman" panose="02020603050405020304" pitchFamily="18" charset="0"/>
              </a:rPr>
              <a:t>Data security is a major concern when switching to cloud computing. User or organizational data stored in the cloud is critical and private.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Even </a:t>
            </a:r>
            <a:r>
              <a:rPr lang="en-US" sz="2400" dirty="0">
                <a:latin typeface="Times New Roman" panose="02020603050405020304" pitchFamily="18" charset="0"/>
                <a:cs typeface="Times New Roman" panose="02020603050405020304" pitchFamily="18" charset="0"/>
              </a:rPr>
              <a:t>if the cloud service provider assures data integrity, it is your responsibility to carry out user authentication and authorization, identity management, data encryption, and access control.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1. Data Security and Privacy </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20127539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Security </a:t>
            </a:r>
            <a:r>
              <a:rPr lang="en-US" sz="2400" dirty="0">
                <a:latin typeface="Times New Roman" panose="02020603050405020304" pitchFamily="18" charset="0"/>
                <a:cs typeface="Times New Roman" panose="02020603050405020304" pitchFamily="18" charset="0"/>
              </a:rPr>
              <a:t>issues on the cloud include identity theft, data breaches, malware infections, and a lot more which eventually decrease the trust amongst the users of your applications.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can in turn lead to potential loss in revenue alongside reputation and stature. Also, dealing with cloud computing requires sending and receiving huge amounts of data at high speed, and therefore is susceptible to data leaks.</a:t>
            </a:r>
          </a:p>
        </p:txBody>
      </p:sp>
      <p:sp>
        <p:nvSpPr>
          <p:cNvPr id="2" name="Title 1"/>
          <p:cNvSpPr>
            <a:spLocks noGrp="1"/>
          </p:cNvSpPr>
          <p:nvPr>
            <p:ph type="title"/>
          </p:nvPr>
        </p:nvSpPr>
        <p:spPr>
          <a:xfrm>
            <a:off x="457200" y="0"/>
            <a:ext cx="8229600" cy="1143000"/>
          </a:xfrm>
        </p:spPr>
        <p:txBody>
          <a:bodyPr>
            <a:normAutofit/>
          </a:bodyPr>
          <a:lstStyle/>
          <a:p>
            <a:pPr>
              <a:defRPr/>
            </a:pPr>
            <a:r>
              <a:rPr lang="en-US" sz="4000" dirty="0" smtClean="0">
                <a:solidFill>
                  <a:srgbClr val="C00000"/>
                </a:solidFill>
                <a:effectLst/>
                <a:latin typeface="Times New Roman" pitchFamily="18" charset="0"/>
                <a:cs typeface="Times New Roman" pitchFamily="18" charset="0"/>
              </a:rPr>
              <a:t>1. Data Security and Privacy </a:t>
            </a:r>
            <a:endParaRPr lang="en-US" sz="40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23193164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a:latin typeface="Times New Roman" panose="02020603050405020304" pitchFamily="18" charset="0"/>
                <a:cs typeface="Times New Roman" panose="02020603050405020304" pitchFamily="18" charset="0"/>
              </a:rPr>
              <a:t>Even as almost all cloud service providers have a “Pay As You Go” model, which reduces the overall cost of the resources being used, there are times when there are huge costs incurred to the enterprise using cloud computing.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there is under optimization of the resources, let’s say that the servers are not being used to their full potential, add up to the hidden costs. </a:t>
            </a:r>
          </a:p>
        </p:txBody>
      </p:sp>
      <p:sp>
        <p:nvSpPr>
          <p:cNvPr id="2" name="Title 1"/>
          <p:cNvSpPr>
            <a:spLocks noGrp="1"/>
          </p:cNvSpPr>
          <p:nvPr>
            <p:ph type="title"/>
          </p:nvPr>
        </p:nvSpPr>
        <p:spPr>
          <a:xfrm>
            <a:off x="457200" y="0"/>
            <a:ext cx="8229600" cy="1143000"/>
          </a:xfrm>
        </p:spPr>
        <p:txBody>
          <a:bodyPr>
            <a:normAutofit/>
          </a:bodyPr>
          <a:lstStyle/>
          <a:p>
            <a:pPr>
              <a:defRPr/>
            </a:pPr>
            <a:r>
              <a:rPr lang="en-US" sz="3200" dirty="0" smtClean="0">
                <a:solidFill>
                  <a:srgbClr val="C00000"/>
                </a:solidFill>
                <a:effectLst/>
                <a:latin typeface="Times New Roman" pitchFamily="18" charset="0"/>
                <a:cs typeface="Times New Roman" pitchFamily="18" charset="0"/>
              </a:rPr>
              <a:t>2. Cost Management</a:t>
            </a:r>
            <a:endParaRPr lang="en-US" sz="32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28623609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there is a degraded application performance or sudden spikes or overages in the usage, it adds up to the overall cost.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Unused </a:t>
            </a:r>
            <a:r>
              <a:rPr lang="en-US" sz="2400" dirty="0">
                <a:latin typeface="Times New Roman" panose="02020603050405020304" pitchFamily="18" charset="0"/>
                <a:cs typeface="Times New Roman" panose="02020603050405020304" pitchFamily="18" charset="0"/>
              </a:rPr>
              <a:t>resources are one of the other main reasons why the costs go up. If you turn on the services or an instance of cloud and forget to turn it off during the weekend or when there is no current use of it, it will increase the cost without even using the resources.</a:t>
            </a:r>
          </a:p>
        </p:txBody>
      </p:sp>
      <p:sp>
        <p:nvSpPr>
          <p:cNvPr id="2" name="Title 1"/>
          <p:cNvSpPr>
            <a:spLocks noGrp="1"/>
          </p:cNvSpPr>
          <p:nvPr>
            <p:ph type="title"/>
          </p:nvPr>
        </p:nvSpPr>
        <p:spPr>
          <a:xfrm>
            <a:off x="457200" y="0"/>
            <a:ext cx="8229600" cy="1143000"/>
          </a:xfrm>
        </p:spPr>
        <p:txBody>
          <a:bodyPr>
            <a:normAutofit/>
          </a:bodyPr>
          <a:lstStyle/>
          <a:p>
            <a:pPr>
              <a:defRPr/>
            </a:pPr>
            <a:r>
              <a:rPr lang="en-US" sz="3200" dirty="0" smtClean="0">
                <a:solidFill>
                  <a:srgbClr val="C00000"/>
                </a:solidFill>
                <a:effectLst/>
                <a:latin typeface="Times New Roman" pitchFamily="18" charset="0"/>
                <a:cs typeface="Times New Roman" pitchFamily="18" charset="0"/>
              </a:rPr>
              <a:t>2. Cost Management</a:t>
            </a:r>
            <a:endParaRPr lang="en-US" sz="32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37169970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a:latin typeface="Times New Roman" panose="02020603050405020304" pitchFamily="18" charset="0"/>
                <a:cs typeface="Times New Roman" panose="02020603050405020304" pitchFamily="18" charset="0"/>
              </a:rPr>
              <a:t>Due to an increase in the options available to the companies, enterprises not only use a single cloud but depend on multiple cloud service providers.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Most </a:t>
            </a:r>
            <a:r>
              <a:rPr lang="en-US" sz="2400" dirty="0">
                <a:latin typeface="Times New Roman" panose="02020603050405020304" pitchFamily="18" charset="0"/>
                <a:cs typeface="Times New Roman" panose="02020603050405020304" pitchFamily="18" charset="0"/>
              </a:rPr>
              <a:t>of these companies use hybrid cloud tactics and close to 84% are dependent on multiple clouds. This often ends up being hindered and difficult to manage for the infrastructure team.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process most of the time ends up being highly complex for the IT team due to the differences between multiple cloud providers. </a:t>
            </a:r>
          </a:p>
        </p:txBody>
      </p:sp>
      <p:sp>
        <p:nvSpPr>
          <p:cNvPr id="2" name="Title 1"/>
          <p:cNvSpPr>
            <a:spLocks noGrp="1"/>
          </p:cNvSpPr>
          <p:nvPr>
            <p:ph type="title"/>
          </p:nvPr>
        </p:nvSpPr>
        <p:spPr>
          <a:xfrm>
            <a:off x="457200" y="0"/>
            <a:ext cx="8229600" cy="1143000"/>
          </a:xfrm>
        </p:spPr>
        <p:txBody>
          <a:bodyPr>
            <a:normAutofit/>
          </a:bodyPr>
          <a:lstStyle/>
          <a:p>
            <a:pPr>
              <a:defRPr/>
            </a:pPr>
            <a:r>
              <a:rPr lang="en-US" sz="3200" dirty="0" smtClean="0">
                <a:solidFill>
                  <a:srgbClr val="C00000"/>
                </a:solidFill>
                <a:effectLst/>
                <a:latin typeface="Times New Roman" pitchFamily="18" charset="0"/>
                <a:cs typeface="Times New Roman" pitchFamily="18" charset="0"/>
              </a:rPr>
              <a:t>3. Multi Cloud Environments</a:t>
            </a:r>
            <a:endParaRPr lang="en-US" sz="32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4038357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200" dirty="0">
                <a:latin typeface="Times New Roman" panose="02020603050405020304" pitchFamily="18" charset="0"/>
                <a:cs typeface="Times New Roman" panose="02020603050405020304" pitchFamily="18" charset="0"/>
              </a:rPr>
              <a:t>Performance is an important factor while considering cloud-based solutions. If the performance of the cloud is not satisfactory, it can drive away users and decrease profits. </a:t>
            </a:r>
            <a:endParaRPr lang="en-US" sz="22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2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200" dirty="0" smtClean="0">
                <a:latin typeface="Times New Roman" panose="02020603050405020304" pitchFamily="18" charset="0"/>
                <a:cs typeface="Times New Roman" panose="02020603050405020304" pitchFamily="18" charset="0"/>
              </a:rPr>
              <a:t>Even </a:t>
            </a:r>
            <a:r>
              <a:rPr lang="en-US" sz="2200" dirty="0">
                <a:latin typeface="Times New Roman" panose="02020603050405020304" pitchFamily="18" charset="0"/>
                <a:cs typeface="Times New Roman" panose="02020603050405020304" pitchFamily="18" charset="0"/>
              </a:rPr>
              <a:t>a little latency while loading an app or a web page can result in a huge drop in the percentage of users. This latency can be a product of inefficient load balancing, which means that the server cannot efficiently split the incoming traffic so as to provide the best user experience. </a:t>
            </a:r>
            <a:endParaRPr lang="en-US" sz="22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2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200" dirty="0" smtClean="0">
                <a:latin typeface="Times New Roman" panose="02020603050405020304" pitchFamily="18" charset="0"/>
                <a:cs typeface="Times New Roman" panose="02020603050405020304" pitchFamily="18" charset="0"/>
              </a:rPr>
              <a:t>Challenges </a:t>
            </a:r>
            <a:r>
              <a:rPr lang="en-US" sz="2200" dirty="0">
                <a:latin typeface="Times New Roman" panose="02020603050405020304" pitchFamily="18" charset="0"/>
                <a:cs typeface="Times New Roman" panose="02020603050405020304" pitchFamily="18" charset="0"/>
              </a:rPr>
              <a:t>also arise in the case of fault tolerance, which means the operations continue as required even when one or more of the components fail. </a:t>
            </a:r>
          </a:p>
        </p:txBody>
      </p:sp>
      <p:sp>
        <p:nvSpPr>
          <p:cNvPr id="2" name="Title 1"/>
          <p:cNvSpPr>
            <a:spLocks noGrp="1"/>
          </p:cNvSpPr>
          <p:nvPr>
            <p:ph type="title"/>
          </p:nvPr>
        </p:nvSpPr>
        <p:spPr>
          <a:xfrm>
            <a:off x="457200" y="0"/>
            <a:ext cx="8229600" cy="1143000"/>
          </a:xfrm>
        </p:spPr>
        <p:txBody>
          <a:bodyPr>
            <a:normAutofit/>
          </a:bodyPr>
          <a:lstStyle/>
          <a:p>
            <a:pPr>
              <a:defRPr/>
            </a:pPr>
            <a:r>
              <a:rPr lang="en-US" sz="3200" dirty="0" smtClean="0">
                <a:solidFill>
                  <a:srgbClr val="C00000"/>
                </a:solidFill>
                <a:effectLst/>
                <a:latin typeface="Times New Roman" pitchFamily="18" charset="0"/>
                <a:cs typeface="Times New Roman" pitchFamily="18" charset="0"/>
              </a:rPr>
              <a:t>4. Performance Challenges</a:t>
            </a:r>
            <a:endParaRPr lang="en-US" sz="3200" dirty="0">
              <a:solidFill>
                <a:srgbClr val="C00000"/>
              </a:solidFill>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9700092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200" dirty="0">
                <a:latin typeface="Times New Roman" panose="02020603050405020304" pitchFamily="18" charset="0"/>
                <a:cs typeface="Times New Roman" panose="02020603050405020304" pitchFamily="18" charset="0"/>
              </a:rPr>
              <a:t>When an organization uses a specific cloud service provider and wants to switch to another cloud-based solution, it often turns up to be a tedious procedure since applications written for one cloud with the application stack are required to be re-written for the other cloud. </a:t>
            </a:r>
            <a:endParaRPr lang="en-US" sz="22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2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200" dirty="0" smtClean="0">
                <a:latin typeface="Times New Roman" panose="02020603050405020304" pitchFamily="18" charset="0"/>
                <a:cs typeface="Times New Roman" panose="02020603050405020304" pitchFamily="18" charset="0"/>
              </a:rPr>
              <a:t>There </a:t>
            </a:r>
            <a:r>
              <a:rPr lang="en-US" sz="2200" dirty="0">
                <a:latin typeface="Times New Roman" panose="02020603050405020304" pitchFamily="18" charset="0"/>
                <a:cs typeface="Times New Roman" panose="02020603050405020304" pitchFamily="18" charset="0"/>
              </a:rPr>
              <a:t>is a lack of flexibility from switching from one cloud to another due to the complexities involved. Handling data movement, setting up the security from scratch and network also add up to the issues encountered when changing cloud solutions, thereby reducing flexibility.</a:t>
            </a:r>
          </a:p>
        </p:txBody>
      </p:sp>
      <p:sp>
        <p:nvSpPr>
          <p:cNvPr id="2" name="Title 1"/>
          <p:cNvSpPr>
            <a:spLocks noGrp="1"/>
          </p:cNvSpPr>
          <p:nvPr>
            <p:ph type="title"/>
          </p:nvPr>
        </p:nvSpPr>
        <p:spPr>
          <a:xfrm>
            <a:off x="457200" y="0"/>
            <a:ext cx="8229600" cy="1143000"/>
          </a:xfrm>
        </p:spPr>
        <p:txBody>
          <a:bodyPr>
            <a:normAutofit/>
          </a:bodyPr>
          <a:lstStyle/>
          <a:p>
            <a:pPr fontAlgn="base">
              <a:defRPr/>
            </a:pPr>
            <a:r>
              <a:rPr lang="en-US" sz="3200" dirty="0" smtClean="0">
                <a:solidFill>
                  <a:srgbClr val="C00000"/>
                </a:solidFill>
                <a:effectLst/>
                <a:latin typeface="Times New Roman" pitchFamily="18" charset="0"/>
                <a:cs typeface="Times New Roman" pitchFamily="18" charset="0"/>
              </a:rPr>
              <a:t>4. </a:t>
            </a:r>
            <a:r>
              <a:rPr lang="en-US" sz="3200" dirty="0">
                <a:solidFill>
                  <a:srgbClr val="C00000"/>
                </a:solidFill>
                <a:effectLst/>
                <a:latin typeface="Times New Roman" pitchFamily="18" charset="0"/>
                <a:cs typeface="Times New Roman" pitchFamily="18" charset="0"/>
              </a:rPr>
              <a:t>Interoperability and Flexibility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13130719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a:latin typeface="Times New Roman" panose="02020603050405020304" pitchFamily="18" charset="0"/>
                <a:cs typeface="Times New Roman" panose="02020603050405020304" pitchFamily="18" charset="0"/>
              </a:rPr>
              <a:t>Since cloud computing deals with provisioning resources in real-time, it deals with enormous amounts of data transfer to and from the servers. This is only made possible due to the availability of the high-speed network.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Although </a:t>
            </a:r>
            <a:r>
              <a:rPr lang="en-US" sz="2400" dirty="0">
                <a:latin typeface="Times New Roman" panose="02020603050405020304" pitchFamily="18" charset="0"/>
                <a:cs typeface="Times New Roman" panose="02020603050405020304" pitchFamily="18" charset="0"/>
              </a:rPr>
              <a:t>these data and resources are exchanged over the network, this can prove to be highly vulnerable in case of limited bandwidth or cases when there is a sudden outage.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0"/>
            <a:ext cx="8229600" cy="1143000"/>
          </a:xfrm>
        </p:spPr>
        <p:txBody>
          <a:bodyPr>
            <a:normAutofit/>
          </a:bodyPr>
          <a:lstStyle/>
          <a:p>
            <a:pPr fontAlgn="base">
              <a:defRPr/>
            </a:pPr>
            <a:r>
              <a:rPr lang="en-US" sz="3200" dirty="0" smtClean="0">
                <a:solidFill>
                  <a:srgbClr val="C00000"/>
                </a:solidFill>
                <a:effectLst/>
                <a:latin typeface="Times New Roman" pitchFamily="18" charset="0"/>
                <a:cs typeface="Times New Roman" pitchFamily="18" charset="0"/>
              </a:rPr>
              <a:t>4. </a:t>
            </a:r>
            <a:r>
              <a:rPr lang="en-US" sz="3200" dirty="0">
                <a:solidFill>
                  <a:srgbClr val="C00000"/>
                </a:solidFill>
                <a:effectLst/>
                <a:latin typeface="Times New Roman" pitchFamily="18" charset="0"/>
                <a:cs typeface="Times New Roman" pitchFamily="18" charset="0"/>
              </a:rPr>
              <a:t>High Dependence on Network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37118291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3200400"/>
          </a:xfrm>
        </p:spPr>
        <p:txBody>
          <a:bodyPr>
            <a:noAutofit/>
          </a:bodyPr>
          <a:lstStyle/>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Even </a:t>
            </a:r>
            <a:r>
              <a:rPr lang="en-US" sz="2400" dirty="0">
                <a:latin typeface="Times New Roman" panose="02020603050405020304" pitchFamily="18" charset="0"/>
                <a:cs typeface="Times New Roman" panose="02020603050405020304" pitchFamily="18" charset="0"/>
              </a:rPr>
              <a:t>when the enterprises can cut their hardware costs, they need to ensure that the internet bandwidth is high as well there are zero network outages, or else it can result in a potential business loss. </a:t>
            </a:r>
            <a:endParaRPr lang="en-US" sz="2400" dirty="0" smtClean="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endParaRPr lang="en-US" sz="2400" dirty="0">
              <a:latin typeface="Times New Roman" panose="02020603050405020304" pitchFamily="18" charset="0"/>
              <a:cs typeface="Times New Roman" panose="02020603050405020304" pitchFamily="18" charset="0"/>
            </a:endParaRPr>
          </a:p>
          <a:p>
            <a:pPr marL="342784" indent="-342784" algn="just">
              <a:buFont typeface="Arial" pitchFamily="34" charset="0"/>
              <a:buChar char="•"/>
              <a:defRPr/>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therefore a major challenge for smaller enterprises that have to maintain network bandwidth that comes with a high cost.</a:t>
            </a:r>
            <a:endParaRPr lang="en-US" sz="2200" dirty="0">
              <a:latin typeface="Times New Roman" pitchFamily="18" charset="0"/>
              <a:cs typeface="Times New Roman" pitchFamily="18" charset="0"/>
            </a:endParaRPr>
          </a:p>
        </p:txBody>
      </p:sp>
      <p:sp>
        <p:nvSpPr>
          <p:cNvPr id="2" name="Title 1"/>
          <p:cNvSpPr>
            <a:spLocks noGrp="1"/>
          </p:cNvSpPr>
          <p:nvPr>
            <p:ph type="title"/>
          </p:nvPr>
        </p:nvSpPr>
        <p:spPr>
          <a:xfrm>
            <a:off x="457200" y="0"/>
            <a:ext cx="8229600" cy="1143000"/>
          </a:xfrm>
        </p:spPr>
        <p:txBody>
          <a:bodyPr>
            <a:normAutofit/>
          </a:bodyPr>
          <a:lstStyle/>
          <a:p>
            <a:pPr fontAlgn="base">
              <a:defRPr/>
            </a:pPr>
            <a:r>
              <a:rPr lang="en-US" sz="3200" dirty="0" smtClean="0">
                <a:solidFill>
                  <a:srgbClr val="C00000"/>
                </a:solidFill>
                <a:effectLst/>
                <a:latin typeface="Times New Roman" pitchFamily="18" charset="0"/>
                <a:cs typeface="Times New Roman" pitchFamily="18" charset="0"/>
              </a:rPr>
              <a:t>4. </a:t>
            </a:r>
            <a:r>
              <a:rPr lang="en-US" sz="3200" dirty="0">
                <a:solidFill>
                  <a:srgbClr val="C00000"/>
                </a:solidFill>
                <a:effectLst/>
                <a:latin typeface="Times New Roman" pitchFamily="18" charset="0"/>
                <a:cs typeface="Times New Roman" pitchFamily="18" charset="0"/>
              </a:rPr>
              <a:t>High Dependence on Network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4972673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6045</Words>
  <Application>Microsoft Office PowerPoint</Application>
  <PresentationFormat>On-screen Show (4:3)</PresentationFormat>
  <Paragraphs>804</Paragraphs>
  <Slides>119</Slides>
  <Notes>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119</vt:i4>
      </vt:variant>
    </vt:vector>
  </HeadingPairs>
  <TitlesOfParts>
    <vt:vector size="135" baseType="lpstr">
      <vt:lpstr>微軟正黑體</vt:lpstr>
      <vt:lpstr>Microsoft YaHei</vt:lpstr>
      <vt:lpstr>MS PGothic</vt:lpstr>
      <vt:lpstr>MS PGothic</vt:lpstr>
      <vt:lpstr>Arial</vt:lpstr>
      <vt:lpstr>Calibri</vt:lpstr>
      <vt:lpstr>Cambria</vt:lpstr>
      <vt:lpstr>Helvetica</vt:lpstr>
      <vt:lpstr>Lucida Sans Unicode</vt:lpstr>
      <vt:lpstr>新細明體</vt:lpstr>
      <vt:lpstr>Times New Roman</vt:lpstr>
      <vt:lpstr>Verdana</vt:lpstr>
      <vt:lpstr>Wingdings</vt:lpstr>
      <vt:lpstr>Wingdings 2</vt:lpstr>
      <vt:lpstr>Wingdings 3</vt:lpstr>
      <vt:lpstr>Concourse</vt:lpstr>
      <vt:lpstr>Unit I:Fundamentals of Cloud Computing</vt:lpstr>
      <vt:lpstr>Introduction</vt:lpstr>
      <vt:lpstr>What is Cloud</vt:lpstr>
      <vt:lpstr>Cloud Definitions</vt:lpstr>
      <vt:lpstr>Cloud Definitions</vt:lpstr>
      <vt:lpstr>Cloud Definitions</vt:lpstr>
      <vt:lpstr>Cloud Definitions</vt:lpstr>
      <vt:lpstr>What is Cloud Computing?</vt:lpstr>
      <vt:lpstr>What is Cloud Computing?</vt:lpstr>
      <vt:lpstr>Cloud Computing Architecture</vt:lpstr>
      <vt:lpstr>What is Cloud Computing?</vt:lpstr>
      <vt:lpstr>Properties and Characteristics</vt:lpstr>
      <vt:lpstr>Central Ideas</vt:lpstr>
      <vt:lpstr>Utility Computing</vt:lpstr>
      <vt:lpstr>Basic Concepts and Terminology</vt:lpstr>
      <vt:lpstr>Cloud</vt:lpstr>
      <vt:lpstr>IT Resources</vt:lpstr>
      <vt:lpstr>On-Premise</vt:lpstr>
      <vt:lpstr>Cloud Consumer &amp; cloud Provider</vt:lpstr>
      <vt:lpstr>Scaling</vt:lpstr>
      <vt:lpstr>Horizontal Scaling</vt:lpstr>
      <vt:lpstr>Vertical Scaling</vt:lpstr>
      <vt:lpstr>Cloud Service</vt:lpstr>
      <vt:lpstr>What Is Service?</vt:lpstr>
      <vt:lpstr>What Is Web Service?</vt:lpstr>
      <vt:lpstr>Service Oriented Architecture</vt:lpstr>
      <vt:lpstr>Quality Of Service</vt:lpstr>
      <vt:lpstr>Quality Of Service</vt:lpstr>
      <vt:lpstr>Service Level Agreement</vt:lpstr>
      <vt:lpstr>Cloud Service Consumer</vt:lpstr>
      <vt:lpstr>Scalability &amp; Elasticity</vt:lpstr>
      <vt:lpstr>Dynamic Provisioning</vt:lpstr>
      <vt:lpstr>Dynamic Provisioning</vt:lpstr>
      <vt:lpstr>Dynamic Provisioning</vt:lpstr>
      <vt:lpstr>Dynamic Provisioning</vt:lpstr>
      <vt:lpstr>Multi-tenant Design</vt:lpstr>
      <vt:lpstr>Availability &amp; Reliability</vt:lpstr>
      <vt:lpstr>Manageability &amp; Interoperability</vt:lpstr>
      <vt:lpstr>Control Automation</vt:lpstr>
      <vt:lpstr>Control Automation</vt:lpstr>
      <vt:lpstr>System Monitoring</vt:lpstr>
      <vt:lpstr>Benefits From Cloud</vt:lpstr>
      <vt:lpstr>Goals and Benefits</vt:lpstr>
      <vt:lpstr>Challenges in Cloud Computing</vt:lpstr>
      <vt:lpstr>Basic Concepts</vt:lpstr>
      <vt:lpstr> Deployment Models </vt:lpstr>
      <vt:lpstr>Deployment Model</vt:lpstr>
      <vt:lpstr> Deployment Models </vt:lpstr>
      <vt:lpstr>Public Cloud</vt:lpstr>
      <vt:lpstr>Private Cloud</vt:lpstr>
      <vt:lpstr>Public vs. Private</vt:lpstr>
      <vt:lpstr>Community Cloud</vt:lpstr>
      <vt:lpstr>Hybrid Cloud</vt:lpstr>
      <vt:lpstr> Service Models </vt:lpstr>
      <vt:lpstr>Service Models Overview</vt:lpstr>
      <vt:lpstr>Service Model Overview</vt:lpstr>
      <vt:lpstr>Infrastructure as a Service (IaaS)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Platform as a Service (PaaS)</vt:lpstr>
      <vt:lpstr>Platform as a Service</vt:lpstr>
      <vt:lpstr>Platform as a Service</vt:lpstr>
      <vt:lpstr>Platform as a Service</vt:lpstr>
      <vt:lpstr>Platform as a Service</vt:lpstr>
      <vt:lpstr>Platform as a Service </vt:lpstr>
      <vt:lpstr>PaaS - Summary</vt:lpstr>
      <vt:lpstr>PaaS Examples</vt:lpstr>
      <vt:lpstr>Software as a Service (SaaS)</vt:lpstr>
      <vt:lpstr>Software as a Service</vt:lpstr>
      <vt:lpstr>Software as a Service</vt:lpstr>
      <vt:lpstr>Software as a Service</vt:lpstr>
      <vt:lpstr>Software as a Service</vt:lpstr>
      <vt:lpstr>Software as a Service</vt:lpstr>
      <vt:lpstr>SaaS - Summary</vt:lpstr>
      <vt:lpstr>SaaS Examples</vt:lpstr>
      <vt:lpstr>Cloud Service Models</vt:lpstr>
      <vt:lpstr>PowerPoint Presentation</vt:lpstr>
      <vt:lpstr>Benefits of Cloud Hosting</vt:lpstr>
      <vt:lpstr>Benefits of Cloud Hosting</vt:lpstr>
      <vt:lpstr>Benefits of Cloud Hosting</vt:lpstr>
      <vt:lpstr>Benefits of Cloud Hosting</vt:lpstr>
      <vt:lpstr>Benefits of Cloud Hosting</vt:lpstr>
      <vt:lpstr> List of Advantages</vt:lpstr>
      <vt:lpstr>List of Disadvantages</vt:lpstr>
      <vt:lpstr>Challenges of Cloud</vt:lpstr>
      <vt:lpstr>1. Data Security and Privacy </vt:lpstr>
      <vt:lpstr>1. Data Security and Privacy </vt:lpstr>
      <vt:lpstr>2. Cost Management</vt:lpstr>
      <vt:lpstr>2. Cost Management</vt:lpstr>
      <vt:lpstr>3. Multi Cloud Environments</vt:lpstr>
      <vt:lpstr>4. Performance Challenges</vt:lpstr>
      <vt:lpstr>4. Interoperability and Flexibility</vt:lpstr>
      <vt:lpstr>4. High Dependence on Network</vt:lpstr>
      <vt:lpstr>4. High Dependence on Network</vt:lpstr>
      <vt:lpstr>4. Lack of Knowledge and Expertise</vt:lpstr>
      <vt:lpstr>4. Lack of Knowledge and Expertise</vt:lpstr>
      <vt:lpstr>Federated Cloud</vt:lpstr>
      <vt:lpstr>Federated Cloud</vt:lpstr>
      <vt:lpstr>Architecture of Federated Cloud</vt:lpstr>
      <vt:lpstr>Cloud Exchange</vt:lpstr>
      <vt:lpstr>Cloud Coordinator</vt:lpstr>
      <vt:lpstr>Cloud Broker</vt:lpstr>
      <vt:lpstr>Architecture of Federated Cloud</vt:lpstr>
      <vt:lpstr>Properties of Federated Cloud</vt:lpstr>
      <vt:lpstr>Properties of Federated Cloud</vt:lpstr>
      <vt:lpstr>Properties of Federated Cloud</vt:lpstr>
      <vt:lpstr>Benefits of Federated Cloud</vt:lpstr>
      <vt:lpstr>Challenges of Federated Cloud</vt:lpstr>
      <vt:lpstr>Challenges of Federated Cloud</vt:lpstr>
      <vt:lpstr>Federated Cloud technologies</vt:lpstr>
      <vt:lpstr>1. OpenNebula</vt:lpstr>
      <vt:lpstr>2. Aneka Coordinator</vt:lpstr>
      <vt:lpstr>3. Eucalyptus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SPPU TE IT - 2019 COURSE</dc:title>
  <dc:creator>SL-I 16</dc:creator>
  <cp:lastModifiedBy>onkar sathe</cp:lastModifiedBy>
  <cp:revision>17</cp:revision>
  <dcterms:modified xsi:type="dcterms:W3CDTF">2024-07-19T08:08:26Z</dcterms:modified>
</cp:coreProperties>
</file>